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50"/>
  </p:notesMasterIdLst>
  <p:sldIdLst>
    <p:sldId id="256" r:id="rId2"/>
    <p:sldId id="257" r:id="rId3"/>
    <p:sldId id="303"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86" r:id="rId25"/>
    <p:sldId id="287" r:id="rId26"/>
    <p:sldId id="288" r:id="rId27"/>
    <p:sldId id="278" r:id="rId28"/>
    <p:sldId id="289" r:id="rId29"/>
    <p:sldId id="290" r:id="rId30"/>
    <p:sldId id="291" r:id="rId31"/>
    <p:sldId id="279" r:id="rId32"/>
    <p:sldId id="299" r:id="rId33"/>
    <p:sldId id="300" r:id="rId34"/>
    <p:sldId id="301" r:id="rId35"/>
    <p:sldId id="302" r:id="rId36"/>
    <p:sldId id="296" r:id="rId37"/>
    <p:sldId id="297" r:id="rId38"/>
    <p:sldId id="298" r:id="rId39"/>
    <p:sldId id="280" r:id="rId40"/>
    <p:sldId id="293" r:id="rId41"/>
    <p:sldId id="294" r:id="rId42"/>
    <p:sldId id="295" r:id="rId43"/>
    <p:sldId id="281" r:id="rId44"/>
    <p:sldId id="282" r:id="rId45"/>
    <p:sldId id="283" r:id="rId46"/>
    <p:sldId id="284" r:id="rId47"/>
    <p:sldId id="285" r:id="rId48"/>
    <p:sldId id="292" r:id="rId49"/>
  </p:sldIdLst>
  <p:sldSz cx="9144000" cy="6858000" type="screen4x3"/>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54" autoAdjust="0"/>
    <p:restoredTop sz="94139" autoAdjust="0"/>
  </p:normalViewPr>
  <p:slideViewPr>
    <p:cSldViewPr>
      <p:cViewPr varScale="1">
        <p:scale>
          <a:sx n="70" d="100"/>
          <a:sy n="70" d="100"/>
        </p:scale>
        <p:origin x="1506" y="6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5154"/>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EDA23C-7DDB-4D8C-8EE6-C1187FD08D1D}" type="datetimeFigureOut">
              <a:rPr lang="ca-ES" smtClean="0"/>
              <a:pPr/>
              <a:t>29/04/2016</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A7ED8-A71A-4102-AF20-B84079829E6C}" type="slidenum">
              <a:rPr lang="ca-ES" smtClean="0"/>
              <a:pPr/>
              <a:t>‹Nº›</a:t>
            </a:fld>
            <a:endParaRPr lang="ca-ES"/>
          </a:p>
        </p:txBody>
      </p:sp>
    </p:spTree>
    <p:extLst>
      <p:ext uri="{BB962C8B-B14F-4D97-AF65-F5344CB8AC3E}">
        <p14:creationId xmlns:p14="http://schemas.microsoft.com/office/powerpoint/2010/main" val="186489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a:t>
            </a:fld>
            <a:endParaRPr lang="ca-ES"/>
          </a:p>
        </p:txBody>
      </p:sp>
    </p:spTree>
    <p:extLst>
      <p:ext uri="{BB962C8B-B14F-4D97-AF65-F5344CB8AC3E}">
        <p14:creationId xmlns:p14="http://schemas.microsoft.com/office/powerpoint/2010/main" val="325909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23 Rectángulo"/>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24 Rectángulo"/>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25 Rectángulo"/>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Rectángulo"/>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29 Rectángulo redondeado"/>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30 Rectángulo redondeado"/>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Rectángulo"/>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a:xfrm>
            <a:off x="6705600" y="4206240"/>
            <a:ext cx="960120" cy="457200"/>
          </a:xfrm>
        </p:spPr>
        <p:txBody>
          <a:bodyPr/>
          <a:lstStyle/>
          <a:p>
            <a:fld id="{53250172-549E-403D-9D54-97A45E04CD36}" type="datetime1">
              <a:rPr lang="ca-ES" smtClean="0"/>
              <a:pPr/>
              <a:t>29/04/2016</a:t>
            </a:fld>
            <a:endParaRPr lang="ca-ES"/>
          </a:p>
        </p:txBody>
      </p:sp>
      <p:sp>
        <p:nvSpPr>
          <p:cNvPr id="17" name="16 Marcador de pie de página"/>
          <p:cNvSpPr>
            <a:spLocks noGrp="1"/>
          </p:cNvSpPr>
          <p:nvPr>
            <p:ph type="ftr" sz="quarter" idx="11"/>
          </p:nvPr>
        </p:nvSpPr>
        <p:spPr>
          <a:xfrm>
            <a:off x="5410200" y="4205288"/>
            <a:ext cx="1295400" cy="457200"/>
          </a:xfrm>
        </p:spPr>
        <p:txBody>
          <a:bodyPr/>
          <a:lstStyle/>
          <a:p>
            <a:endParaRPr lang="ca-ES"/>
          </a:p>
        </p:txBody>
      </p:sp>
      <p:sp>
        <p:nvSpPr>
          <p:cNvPr id="29" name="28 Marcador de número de diapositiva"/>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3A02E08-3743-41AC-8D89-E8D485D91EAE}" type="slidenum">
              <a:rPr lang="ca-ES" smtClean="0"/>
              <a:pPr/>
              <a:t>‹Nº›</a:t>
            </a:fld>
            <a:endParaRPr lang="ca-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B34A838-C2F0-4796-94AF-661B330ACC62}"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7D1407A-2716-4969-AB26-E8D323DB0C61}"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0D1FA48-E4CC-4E50-B621-FEC66D48F55A}"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C4DBA73-C992-48DE-8283-CA07F5BD421D}"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071CC1B-2D64-416A-8472-4F5862D04A8F}"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nchor="ctr"/>
          <a:lstStyle>
            <a:lvl1pPr>
              <a:defRPr sz="4000" b="0" i="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fecha"/>
          <p:cNvSpPr>
            <a:spLocks noGrp="1"/>
          </p:cNvSpPr>
          <p:nvPr>
            <p:ph type="dt" sz="half" idx="10"/>
          </p:nvPr>
        </p:nvSpPr>
        <p:spPr/>
        <p:txBody>
          <a:bodyPr rtlCol="0"/>
          <a:lstStyle/>
          <a:p>
            <a:fld id="{37A8BF19-F37D-4C96-948C-C047F00473AE}" type="datetime1">
              <a:rPr lang="ca-ES" smtClean="0"/>
              <a:pPr/>
              <a:t>29/04/2016</a:t>
            </a:fld>
            <a:endParaRPr lang="ca-ES"/>
          </a:p>
        </p:txBody>
      </p:sp>
      <p:sp>
        <p:nvSpPr>
          <p:cNvPr id="27" name="26 Marcador de número de diapositiva"/>
          <p:cNvSpPr>
            <a:spLocks noGrp="1"/>
          </p:cNvSpPr>
          <p:nvPr>
            <p:ph type="sldNum" sz="quarter" idx="11"/>
          </p:nvPr>
        </p:nvSpPr>
        <p:spPr/>
        <p:txBody>
          <a:bodyPr rtlCol="0"/>
          <a:lstStyle/>
          <a:p>
            <a:fld id="{B3A02E08-3743-41AC-8D89-E8D485D91EAE}" type="slidenum">
              <a:rPr lang="ca-ES" smtClean="0"/>
              <a:pPr/>
              <a:t>‹Nº›</a:t>
            </a:fld>
            <a:endParaRPr lang="ca-ES"/>
          </a:p>
        </p:txBody>
      </p:sp>
      <p:sp>
        <p:nvSpPr>
          <p:cNvPr id="28" name="27 Marcador de pie de página"/>
          <p:cNvSpPr>
            <a:spLocks noGrp="1"/>
          </p:cNvSpPr>
          <p:nvPr>
            <p:ph type="ftr" sz="quarter" idx="12"/>
          </p:nvPr>
        </p:nvSpPr>
        <p:spPr/>
        <p:txBody>
          <a:bodyPr rtlCol="0"/>
          <a:lstStyle/>
          <a:p>
            <a:endParaRPr lang="ca-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583680" y="612648"/>
            <a:ext cx="957264" cy="457200"/>
          </a:xfrm>
        </p:spPr>
        <p:txBody>
          <a:bodyPr/>
          <a:lstStyle/>
          <a:p>
            <a:fld id="{C8C987C9-280B-4453-A353-7F31C5A7FEC8}" type="datetime1">
              <a:rPr lang="ca-ES" smtClean="0"/>
              <a:pPr/>
              <a:t>29/04/2016</a:t>
            </a:fld>
            <a:endParaRPr lang="ca-ES"/>
          </a:p>
        </p:txBody>
      </p:sp>
      <p:sp>
        <p:nvSpPr>
          <p:cNvPr id="4" name="3 Marcador de pie de página"/>
          <p:cNvSpPr>
            <a:spLocks noGrp="1"/>
          </p:cNvSpPr>
          <p:nvPr>
            <p:ph type="ftr" sz="quarter" idx="11"/>
          </p:nvPr>
        </p:nvSpPr>
        <p:spPr>
          <a:xfrm>
            <a:off x="5257800" y="612648"/>
            <a:ext cx="1325880" cy="457200"/>
          </a:xfrm>
        </p:spPr>
        <p:txBody>
          <a:bodyPr/>
          <a:lstStyle/>
          <a:p>
            <a:endParaRPr lang="ca-ES"/>
          </a:p>
        </p:txBody>
      </p:sp>
      <p:sp>
        <p:nvSpPr>
          <p:cNvPr id="5" name="4 Marcador de número de diapositiva"/>
          <p:cNvSpPr>
            <a:spLocks noGrp="1"/>
          </p:cNvSpPr>
          <p:nvPr>
            <p:ph type="sldNum" sz="quarter" idx="12"/>
          </p:nvPr>
        </p:nvSpPr>
        <p:spPr>
          <a:xfrm>
            <a:off x="8174736" y="2272"/>
            <a:ext cx="762000" cy="365760"/>
          </a:xfrm>
        </p:spPr>
        <p:txBody>
          <a:bodyPr/>
          <a:lstStyle/>
          <a:p>
            <a:fld id="{B3A02E08-3743-41AC-8D89-E8D485D91EAE}" type="slidenum">
              <a:rPr lang="ca-ES" smtClean="0"/>
              <a:pPr/>
              <a:t>‹Nº›</a:t>
            </a:fld>
            <a:endParaRPr lang="ca-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FA6E9F8-BBB1-4AA1-AAAF-9CCA6F982A4D}" type="datetime1">
              <a:rPr lang="ca-ES" smtClean="0"/>
              <a:pPr/>
              <a:t>29/04/2016</a:t>
            </a:fld>
            <a:endParaRPr lang="ca-ES"/>
          </a:p>
        </p:txBody>
      </p:sp>
      <p:sp>
        <p:nvSpPr>
          <p:cNvPr id="3" name="2 Marcador de pie de página"/>
          <p:cNvSpPr>
            <a:spLocks noGrp="1"/>
          </p:cNvSpPr>
          <p:nvPr>
            <p:ph type="ftr" sz="quarter" idx="11"/>
          </p:nvPr>
        </p:nvSpPr>
        <p:spPr/>
        <p:txBody>
          <a:bodyPr/>
          <a:lstStyle/>
          <a:p>
            <a:endParaRPr lang="ca-ES"/>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9E9F35FC-3805-442F-B777-8C503C67BE74}"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4DF4884-7EF3-46D3-AFE7-79C49F178708}"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Rectángulo"/>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29 Rectángulo"/>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30 Rectángulo"/>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32 Rectángulo redondeado"/>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33 Rectángulo redondeado"/>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34 Rectángulo"/>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35 Rectángulo"/>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36 Rectángulo"/>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37 Rectángulo"/>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38 Rectángulo"/>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39 Rectángulo"/>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457200" y="1143000"/>
            <a:ext cx="8229600" cy="10668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61BA886-0175-4705-91EF-382373D06790}" type="datetime1">
              <a:rPr lang="ca-ES" smtClean="0"/>
              <a:pPr/>
              <a:t>29/04/2016</a:t>
            </a:fld>
            <a:endParaRPr lang="ca-ES"/>
          </a:p>
        </p:txBody>
      </p:sp>
      <p:sp>
        <p:nvSpPr>
          <p:cNvPr id="3" name="2 Marcador de pie de página"/>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ca-ES"/>
          </a:p>
        </p:txBody>
      </p:sp>
      <p:sp>
        <p:nvSpPr>
          <p:cNvPr id="23" name="22 Marcador de número de diapositiva"/>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3A02E08-3743-41AC-8D89-E8D485D91EAE}" type="slidenum">
              <a:rPr lang="ca-ES" smtClean="0"/>
              <a:pPr/>
              <a:t>‹Nº›</a:t>
            </a:fld>
            <a:endParaRPr lang="ca-E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http://ec.europa.eu/eurostat/web/main/home" TargetMode="Externa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hyperlink" Target="http://ec.europa.eu/eurostat/statistics-explained/index.php/EU_labour_force_survey_-_ad_hoc_modules" TargetMode="Externa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en.wikipedia.org/wiki/Welfare_trap" TargetMode="External"/><Relationship Id="rId2" Type="http://schemas.openxmlformats.org/officeDocument/2006/relationships/hyperlink" Target="https://ca.wikipedia.org/wiki/Organitzaci%C3%B3_de_Cooperaci%C3%B3_i_Desenvolupament_Econ%C3%B2mic" TargetMode="External"/><Relationship Id="rId1" Type="http://schemas.openxmlformats.org/officeDocument/2006/relationships/slideLayout" Target="../slideLayouts/slideLayout2.xml"/><Relationship Id="rId5" Type="http://schemas.openxmlformats.org/officeDocument/2006/relationships/hyperlink" Target="http://www.bolsamania.com/declaracion-impuestos-renta/tablas-irpf/" TargetMode="External"/><Relationship Id="rId4" Type="http://schemas.openxmlformats.org/officeDocument/2006/relationships/hyperlink" Target="http://www.agenciatributaria.es/AEAT.internet/Inicio/La_Agencia_Tributaria/Campanas/_Campanas_/Impuesto_sobre_la_Renta_de_las_Personas_Fisicas__IRPF_/_INFORMACION/Reforma_Renta_2015/Tipos_y_escalas_de_gravamen/Escala_general_a_aplicar_a_partir_del_ejercici"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s://en.wikipedia.org/wiki/Job_sharing" TargetMode="External"/><Relationship Id="rId2" Type="http://schemas.openxmlformats.org/officeDocument/2006/relationships/hyperlink" Target="https://en.wikipedia.org/wiki/Job_rotation"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hyperlink" Target="https://en.wikipedia.org/wiki/Flexicurity" TargetMode="External"/><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en.wikipedia.org/wiki/Employment-to-population_ratio" TargetMode="Externa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28596" y="1357298"/>
            <a:ext cx="8458200" cy="1470025"/>
          </a:xfrm>
        </p:spPr>
        <p:txBody>
          <a:bodyPr>
            <a:normAutofit/>
          </a:bodyPr>
          <a:lstStyle/>
          <a:p>
            <a:pPr algn="ctr"/>
            <a:r>
              <a:rPr lang="ca-ES" dirty="0" smtClean="0"/>
              <a:t>Tema 4:</a:t>
            </a:r>
            <a:br>
              <a:rPr lang="ca-ES" dirty="0" smtClean="0"/>
            </a:br>
            <a:r>
              <a:rPr lang="ca-ES" dirty="0" smtClean="0"/>
              <a:t>Estadístiques del mercat laboral</a:t>
            </a:r>
            <a:endParaRPr lang="ca-ES" dirty="0"/>
          </a:p>
        </p:txBody>
      </p:sp>
      <p:sp>
        <p:nvSpPr>
          <p:cNvPr id="3" name="2 Subtítulo"/>
          <p:cNvSpPr>
            <a:spLocks noGrp="1"/>
          </p:cNvSpPr>
          <p:nvPr>
            <p:ph type="subTitle" idx="1"/>
          </p:nvPr>
        </p:nvSpPr>
        <p:spPr>
          <a:xfrm>
            <a:off x="5286380" y="4429132"/>
            <a:ext cx="3143272" cy="1571636"/>
          </a:xfrm>
        </p:spPr>
        <p:txBody>
          <a:bodyPr>
            <a:normAutofit lnSpcReduction="10000"/>
          </a:bodyPr>
          <a:lstStyle/>
          <a:p>
            <a:r>
              <a:rPr lang="ca-ES" dirty="0" smtClean="0"/>
              <a:t>Grau d’Estadística</a:t>
            </a:r>
          </a:p>
          <a:p>
            <a:r>
              <a:rPr lang="ca-ES" dirty="0" smtClean="0"/>
              <a:t>Estadística Pública</a:t>
            </a:r>
          </a:p>
          <a:p>
            <a:r>
              <a:rPr lang="ca-ES" dirty="0" smtClean="0"/>
              <a:t>Laura Calvet</a:t>
            </a:r>
          </a:p>
          <a:p>
            <a:r>
              <a:rPr lang="ca-ES" dirty="0" err="1" smtClean="0"/>
              <a:t>laura.calvet</a:t>
            </a:r>
            <a:r>
              <a:rPr lang="ca-ES" dirty="0" smtClean="0"/>
              <a:t>@</a:t>
            </a:r>
            <a:r>
              <a:rPr lang="ca-ES" dirty="0" err="1" smtClean="0"/>
              <a:t>ub.edu</a:t>
            </a:r>
            <a:endParaRPr lang="ca-ES" dirty="0"/>
          </a:p>
        </p:txBody>
      </p:sp>
      <p:pic>
        <p:nvPicPr>
          <p:cNvPr id="48130" name="Picture 2" descr="http://images.ara.cat/societat/nou-escut-UB_ARAIMA20150730_0130_5.jpg"/>
          <p:cNvPicPr>
            <a:picLocks noChangeAspect="1" noChangeArrowheads="1"/>
          </p:cNvPicPr>
          <p:nvPr/>
        </p:nvPicPr>
        <p:blipFill>
          <a:blip r:embed="rId2" cstate="print"/>
          <a:srcRect/>
          <a:stretch>
            <a:fillRect/>
          </a:stretch>
        </p:blipFill>
        <p:spPr bwMode="auto">
          <a:xfrm>
            <a:off x="929192" y="4563578"/>
            <a:ext cx="3999998" cy="1080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Els treballadors poden treballar a temps complet </a:t>
            </a:r>
            <a:r>
              <a:rPr lang="ca-ES" sz="1500" i="1" dirty="0" smtClean="0"/>
              <a:t>(</a:t>
            </a:r>
            <a:r>
              <a:rPr lang="ca-ES" sz="1500" i="1" dirty="0" err="1" smtClean="0"/>
              <a:t>full-time</a:t>
            </a:r>
            <a:r>
              <a:rPr lang="ca-ES" sz="1500" i="1" dirty="0" smtClean="0"/>
              <a:t>)</a:t>
            </a:r>
            <a:r>
              <a:rPr lang="ca-ES" sz="1500" dirty="0" smtClean="0"/>
              <a:t> o parcial </a:t>
            </a:r>
            <a:r>
              <a:rPr lang="ca-ES" sz="1500" i="1" dirty="0" smtClean="0"/>
              <a:t>(</a:t>
            </a:r>
            <a:r>
              <a:rPr lang="ca-ES" sz="1500" i="1" dirty="0" err="1" smtClean="0"/>
              <a:t>part-time</a:t>
            </a:r>
            <a:r>
              <a:rPr lang="ca-ES" sz="1500" i="1" dirty="0" smtClean="0"/>
              <a:t>). </a:t>
            </a:r>
            <a:r>
              <a:rPr lang="ca-ES" sz="1500" dirty="0" smtClean="0"/>
              <a:t>En l’enquesta aquesta distinció fa referència al treball principal i sol basar-se en la resposta espontània de l’ enquestat, excepte en alguns països que apliquen un llindar </a:t>
            </a:r>
            <a:r>
              <a:rPr lang="ca-ES" sz="1500" i="1" dirty="0" smtClean="0"/>
              <a:t>(</a:t>
            </a:r>
            <a:r>
              <a:rPr lang="ca-ES" sz="1500" i="1" dirty="0" err="1" smtClean="0"/>
              <a:t>threshold</a:t>
            </a:r>
            <a:r>
              <a:rPr lang="ca-ES" sz="1500" i="1" dirty="0" smtClean="0"/>
              <a:t>)</a:t>
            </a:r>
            <a:r>
              <a:rPr lang="ca-ES" sz="1500" dirty="0" smtClean="0"/>
              <a:t> fix d’hores. </a:t>
            </a:r>
          </a:p>
          <a:p>
            <a:pPr marL="92075" indent="17463" algn="just">
              <a:buNone/>
            </a:pPr>
            <a:endParaRPr lang="ca-ES" sz="1500" dirty="0" smtClean="0"/>
          </a:p>
          <a:p>
            <a:pPr marL="92075" indent="17463" algn="just">
              <a:buNone/>
            </a:pPr>
            <a:r>
              <a:rPr lang="ca-ES" sz="1500" dirty="0" smtClean="0"/>
              <a:t>Els treballadors es poden diferenciar segons el status professional, poden ser empleats </a:t>
            </a:r>
            <a:r>
              <a:rPr lang="ca-ES" sz="1500" i="1" dirty="0" smtClean="0"/>
              <a:t>(</a:t>
            </a:r>
            <a:r>
              <a:rPr lang="ca-ES" sz="1500" i="1" dirty="0" err="1" smtClean="0"/>
              <a:t>employee</a:t>
            </a:r>
            <a:r>
              <a:rPr lang="ca-ES" sz="1500" i="1" dirty="0" smtClean="0"/>
              <a:t>)</a:t>
            </a:r>
            <a:r>
              <a:rPr lang="ca-ES" sz="1500" dirty="0" smtClean="0"/>
              <a:t> o treballar per compte propi</a:t>
            </a:r>
            <a:r>
              <a:rPr lang="ca-ES" sz="1500" i="1" dirty="0" smtClean="0"/>
              <a:t>,</a:t>
            </a:r>
            <a:r>
              <a:rPr lang="ca-ES" sz="1500" dirty="0" smtClean="0"/>
              <a:t> aquest inclou autònoms, empresaris </a:t>
            </a:r>
            <a:r>
              <a:rPr lang="ca-ES" sz="1500" i="1" dirty="0" smtClean="0"/>
              <a:t>(</a:t>
            </a:r>
            <a:r>
              <a:rPr lang="ca-ES" sz="1500" i="1" dirty="0" err="1" smtClean="0"/>
              <a:t>employers</a:t>
            </a:r>
            <a:r>
              <a:rPr lang="ca-ES" sz="1500" i="1" dirty="0" smtClean="0"/>
              <a:t>)</a:t>
            </a:r>
            <a:r>
              <a:rPr lang="ca-ES" sz="1500" dirty="0" smtClean="0"/>
              <a:t> i treballadors familiars. Els empleats són persones que treballen en el sector públic o privat, i reben una compensació en forma de salari, honorari, gratificació, pagament per resultats o pagaments en espècie. </a:t>
            </a:r>
          </a:p>
          <a:p>
            <a:pPr marL="92075" indent="17463" algn="just">
              <a:buNone/>
            </a:pPr>
            <a:endParaRPr lang="ca-ES" sz="1500" dirty="0" smtClean="0"/>
          </a:p>
          <a:p>
            <a:pPr marL="92075" indent="17463" algn="just">
              <a:buNone/>
            </a:pPr>
            <a:r>
              <a:rPr lang="ca-ES" sz="1500" dirty="0" smtClean="0"/>
              <a:t>Els autònoms són persones que treballen en el seu propi negoci, la seva pràctica professional o granja amb l’objectiu d’obtenir un benefici, i no donen feina a d’altres persones. Els empresaris donen feina a una o més persones. Els treballadors familiars són persones que ajuden a una altra persona de la família a fer-se càrrec d’un negoci.</a:t>
            </a:r>
          </a:p>
          <a:p>
            <a:pPr marL="92075" indent="17463" algn="just">
              <a:buNone/>
            </a:pPr>
            <a:endParaRPr lang="ca-ES" sz="1500" dirty="0" smtClean="0"/>
          </a:p>
          <a:p>
            <a:pPr marL="92075" indent="17463" algn="just">
              <a:buNone/>
            </a:pPr>
            <a:r>
              <a:rPr lang="ca-ES" sz="1500" dirty="0" smtClean="0"/>
              <a:t>Els empleats amb un contracte de duració limitada són aquells que tenen una feina que finalitzarà després d’un període fixat abans, o després d’un període no fixat, però definit per un criteri objectiu, com completar una tasca o després del període d’absència d’un altre empleat al qual es substitueix de manera temporal. </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10</a:t>
            </a:fld>
            <a:endParaRPr lang="ca-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Empleats a temps parcial per gènere:</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r>
              <a:rPr lang="ca-ES" sz="1500" dirty="0" smtClean="0"/>
              <a:t>Treballadors per status professional i gènere:</a:t>
            </a:r>
          </a:p>
          <a:p>
            <a:pPr marL="92075" indent="17463" algn="just">
              <a:buNone/>
            </a:pPr>
            <a:endParaRPr lang="ca-ES" sz="1500" dirty="0" smtClean="0"/>
          </a:p>
          <a:p>
            <a:pPr marL="92075" indent="17463" algn="just">
              <a:buNone/>
            </a:pPr>
            <a:r>
              <a:rPr lang="ca-ES" sz="1500" dirty="0" smtClean="0"/>
              <a:t>	</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11</a:t>
            </a:fld>
            <a:endParaRPr lang="ca-ES"/>
          </a:p>
        </p:txBody>
      </p:sp>
      <p:pic>
        <p:nvPicPr>
          <p:cNvPr id="1026" name="Picture 2"/>
          <p:cNvPicPr>
            <a:picLocks noChangeAspect="1" noChangeArrowheads="1"/>
          </p:cNvPicPr>
          <p:nvPr/>
        </p:nvPicPr>
        <p:blipFill>
          <a:blip r:embed="rId2"/>
          <a:srcRect l="13115" t="19574" r="13114" b="70124"/>
          <a:stretch>
            <a:fillRect/>
          </a:stretch>
        </p:blipFill>
        <p:spPr bwMode="auto">
          <a:xfrm>
            <a:off x="2428860" y="1928802"/>
            <a:ext cx="4286280" cy="71438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3115" t="49451" r="13114" b="48489"/>
          <a:stretch>
            <a:fillRect/>
          </a:stretch>
        </p:blipFill>
        <p:spPr bwMode="auto">
          <a:xfrm>
            <a:off x="2428860" y="2643182"/>
            <a:ext cx="4286280" cy="1428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1885" t="34547" r="14344" b="55151"/>
          <a:stretch>
            <a:fillRect/>
          </a:stretch>
        </p:blipFill>
        <p:spPr bwMode="auto">
          <a:xfrm>
            <a:off x="2453000" y="3444766"/>
            <a:ext cx="4286280" cy="714380"/>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1885" t="64423" r="14344" b="32486"/>
          <a:stretch>
            <a:fillRect/>
          </a:stretch>
        </p:blipFill>
        <p:spPr bwMode="auto">
          <a:xfrm>
            <a:off x="2453000" y="4167520"/>
            <a:ext cx="4286280" cy="214314"/>
          </a:xfrm>
          <a:prstGeom prst="rect">
            <a:avLst/>
          </a:prstGeom>
          <a:noFill/>
          <a:ln w="9525">
            <a:noFill/>
            <a:miter lim="800000"/>
            <a:headEnd/>
            <a:tailEnd/>
          </a:ln>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Les activitats econòmiques es defineixen segons la classificació estadística d’activitats econòmiques </a:t>
            </a:r>
            <a:r>
              <a:rPr lang="ca-ES" sz="1500" dirty="0" err="1" smtClean="0"/>
              <a:t>NACE</a:t>
            </a:r>
            <a:r>
              <a:rPr lang="ca-ES" sz="1500" dirty="0" smtClean="0"/>
              <a:t>. </a:t>
            </a:r>
          </a:p>
          <a:p>
            <a:pPr marL="92075" indent="17463" algn="just">
              <a:buNone/>
            </a:pPr>
            <a:endParaRPr lang="ca-ES" sz="1500" dirty="0" smtClean="0"/>
          </a:p>
          <a:p>
            <a:pPr marL="92075" indent="17463" algn="just">
              <a:buNone/>
            </a:pPr>
            <a:r>
              <a:rPr lang="ca-ES" sz="1500" dirty="0" smtClean="0"/>
              <a:t>Treballadors per activitat econòmica (EU-27, 2010):</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r>
              <a:rPr lang="ca-ES" sz="1500" dirty="0" smtClean="0"/>
              <a:t>El nivell d’educació és el nivell màxim que s’ha completat d’acord amb la classificació internacional estàndard d’educació del 1997 (ISCED 97). </a:t>
            </a:r>
          </a:p>
          <a:p>
            <a:pPr marL="92075" indent="17463" algn="just">
              <a:buNone/>
            </a:pPr>
            <a:endParaRPr lang="ca-ES" sz="1500" dirty="0" smtClean="0"/>
          </a:p>
          <a:p>
            <a:pPr marL="92075" indent="17463" algn="just">
              <a:buNone/>
            </a:pPr>
            <a:r>
              <a:rPr lang="ca-ES" sz="1500" dirty="0" smtClean="0"/>
              <a:t>Les dades de treball també es poden analitzar per ocupació. El terme ocupació fa referència a un conjunt de tasques i responsabilitats similars i que poden ser executats per una persona. Les ocupacions es classifiquen segons la classificació internacional estàndard d’ocupacions (ISCO-88). 	</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12</a:t>
            </a:fld>
            <a:endParaRPr lang="ca-ES"/>
          </a:p>
        </p:txBody>
      </p:sp>
      <p:pic>
        <p:nvPicPr>
          <p:cNvPr id="2050" name="Picture 2"/>
          <p:cNvPicPr>
            <a:picLocks noChangeAspect="1" noChangeArrowheads="1"/>
          </p:cNvPicPr>
          <p:nvPr/>
        </p:nvPicPr>
        <p:blipFill>
          <a:blip r:embed="rId2"/>
          <a:srcRect l="22951" t="44299" r="24180" b="18613"/>
          <a:stretch>
            <a:fillRect/>
          </a:stretch>
        </p:blipFill>
        <p:spPr bwMode="auto">
          <a:xfrm>
            <a:off x="5214942" y="2000240"/>
            <a:ext cx="2580000" cy="2160000"/>
          </a:xfrm>
          <a:prstGeom prst="rect">
            <a:avLst/>
          </a:prstGeom>
          <a:noFill/>
          <a:ln w="9525">
            <a:noFill/>
            <a:miter lim="800000"/>
            <a:headEnd/>
            <a:tailEnd/>
          </a:ln>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Treballadors per activitat econòmica i gènere:</a:t>
            </a:r>
          </a:p>
          <a:p>
            <a:pPr marL="92075" indent="17463" algn="just">
              <a:buNone/>
            </a:pPr>
            <a:endParaRPr lang="ca-ES" sz="1500" dirty="0" smtClean="0"/>
          </a:p>
          <a:p>
            <a:pPr marL="92075" indent="17463" algn="just">
              <a:buNone/>
            </a:pPr>
            <a:r>
              <a:rPr lang="ca-ES" sz="1500" dirty="0" smtClean="0"/>
              <a:t>	</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r>
              <a:rPr lang="ca-ES" sz="1500" dirty="0" smtClean="0"/>
              <a:t>Treballadors per nivell d’educació i gènere:</a:t>
            </a:r>
          </a:p>
          <a:p>
            <a:pPr marL="92075" indent="17463" algn="just">
              <a:buNone/>
            </a:pPr>
            <a:endParaRPr lang="ca-ES" sz="1500" dirty="0" smtClean="0"/>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13</a:t>
            </a:fld>
            <a:endParaRPr lang="ca-ES"/>
          </a:p>
        </p:txBody>
      </p:sp>
      <p:pic>
        <p:nvPicPr>
          <p:cNvPr id="3074" name="Picture 2"/>
          <p:cNvPicPr>
            <a:picLocks noChangeAspect="1" noChangeArrowheads="1"/>
          </p:cNvPicPr>
          <p:nvPr/>
        </p:nvPicPr>
        <p:blipFill>
          <a:blip r:embed="rId2"/>
          <a:srcRect l="15574" t="36058" r="16803" b="54670"/>
          <a:stretch>
            <a:fillRect/>
          </a:stretch>
        </p:blipFill>
        <p:spPr bwMode="auto">
          <a:xfrm>
            <a:off x="2571736" y="2071678"/>
            <a:ext cx="4359600" cy="713389"/>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15574" t="64905" r="16803" b="33035"/>
          <a:stretch>
            <a:fillRect/>
          </a:stretch>
        </p:blipFill>
        <p:spPr bwMode="auto">
          <a:xfrm>
            <a:off x="2571736" y="2812813"/>
            <a:ext cx="4359600" cy="158531"/>
          </a:xfrm>
          <a:prstGeom prst="rect">
            <a:avLst/>
          </a:prstGeom>
          <a:noFill/>
          <a:ln w="9525">
            <a:noFill/>
            <a:miter lim="800000"/>
            <a:headEnd/>
            <a:tailEnd/>
          </a:ln>
          <a:effectLst/>
        </p:spPr>
      </p:pic>
      <p:pic>
        <p:nvPicPr>
          <p:cNvPr id="3076" name="Picture 4"/>
          <p:cNvPicPr>
            <a:picLocks noChangeAspect="1" noChangeArrowheads="1"/>
          </p:cNvPicPr>
          <p:nvPr/>
        </p:nvPicPr>
        <p:blipFill>
          <a:blip r:embed="rId3"/>
          <a:srcRect l="11885" t="34547" r="13114" b="51030"/>
          <a:stretch>
            <a:fillRect/>
          </a:stretch>
        </p:blipFill>
        <p:spPr bwMode="auto">
          <a:xfrm>
            <a:off x="2643174" y="3571876"/>
            <a:ext cx="4357718" cy="1000132"/>
          </a:xfrm>
          <a:prstGeom prst="rect">
            <a:avLst/>
          </a:prstGeom>
          <a:noFill/>
          <a:ln w="9525">
            <a:noFill/>
            <a:miter lim="800000"/>
            <a:headEnd/>
            <a:tailEnd/>
          </a:ln>
          <a:effectLst/>
        </p:spPr>
      </p:pic>
      <p:pic>
        <p:nvPicPr>
          <p:cNvPr id="10" name="Picture 4"/>
          <p:cNvPicPr>
            <a:picLocks noChangeAspect="1" noChangeArrowheads="1"/>
          </p:cNvPicPr>
          <p:nvPr/>
        </p:nvPicPr>
        <p:blipFill>
          <a:blip r:embed="rId3"/>
          <a:srcRect l="11885" t="68545" r="13114" b="29395"/>
          <a:stretch>
            <a:fillRect/>
          </a:stretch>
        </p:blipFill>
        <p:spPr bwMode="auto">
          <a:xfrm>
            <a:off x="2643174" y="4572008"/>
            <a:ext cx="4357718" cy="142876"/>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4763" algn="just">
              <a:buNone/>
            </a:pPr>
            <a:r>
              <a:rPr lang="ca-ES" sz="1500" dirty="0" smtClean="0"/>
              <a:t>Temps de feina és el temps associat amb activitats productives, tant si són pagades com si no. Les variables relacionades més importants de la EU LFS són hores treballades (durant la setmana de referència) i hores normalment treballades. </a:t>
            </a:r>
          </a:p>
          <a:p>
            <a:pPr marL="92075" indent="-4763" algn="just">
              <a:buNone/>
            </a:pPr>
            <a:endParaRPr lang="ca-ES" sz="1500" dirty="0" smtClean="0"/>
          </a:p>
          <a:p>
            <a:pPr marL="92075" indent="-4763" algn="just">
              <a:buNone/>
            </a:pPr>
            <a:r>
              <a:rPr lang="ca-ES" sz="1500" dirty="0" smtClean="0"/>
              <a:t>Hores normalment treballades són les hores treballades per setmana per un període de referència més llarg, excloent setmanes en les que hi ha una absència (vacances, baixes, vagues, etc.). </a:t>
            </a:r>
          </a:p>
          <a:p>
            <a:pPr marL="92075" indent="-4763" algn="just">
              <a:buNone/>
            </a:pPr>
            <a:endParaRPr lang="ca-ES" sz="1500" dirty="0" smtClean="0"/>
          </a:p>
          <a:p>
            <a:pPr marL="92075" indent="-4763" algn="just">
              <a:buNone/>
            </a:pPr>
            <a:r>
              <a:rPr lang="ca-ES" sz="1500" dirty="0" smtClean="0"/>
              <a:t>Hores treballades són les hores que la persona dedica a activitats de feina, incloent activitats de producció, activitats auxiliars, pauses curtes i activitats d’educació i pràctiques.  S’exclou el temps de viatge entre casa i el lloc de feina, els principals dinars, absències per motius personals, i educació/pràctiques no necessàries per dur a terme les activitats de producció o auxiliars. </a:t>
            </a:r>
          </a:p>
          <a:p>
            <a:pPr marL="92075" indent="-4763" algn="just">
              <a:buNone/>
            </a:pPr>
            <a:endParaRPr lang="ca-ES" sz="1500" dirty="0" smtClean="0"/>
          </a:p>
          <a:p>
            <a:pPr marL="92075" indent="-4763" algn="just">
              <a:buNone/>
            </a:pPr>
            <a:r>
              <a:rPr lang="ca-ES" sz="1500" dirty="0" smtClean="0"/>
              <a:t>Nombre mig d’hores normalment treballades per setmana i gènere (2010)</a:t>
            </a:r>
          </a:p>
          <a:p>
            <a:pPr marL="92075" indent="-4763" algn="just">
              <a:buNone/>
            </a:pPr>
            <a:r>
              <a:rPr lang="ca-ES" sz="1500" dirty="0" smtClean="0"/>
              <a:t> </a:t>
            </a:r>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14</a:t>
            </a:fld>
            <a:endParaRPr lang="ca-ES"/>
          </a:p>
        </p:txBody>
      </p:sp>
      <p:pic>
        <p:nvPicPr>
          <p:cNvPr id="4098" name="Picture 2"/>
          <p:cNvPicPr>
            <a:picLocks noChangeAspect="1" noChangeArrowheads="1"/>
          </p:cNvPicPr>
          <p:nvPr/>
        </p:nvPicPr>
        <p:blipFill>
          <a:blip r:embed="rId2"/>
          <a:srcRect l="11885" t="27816" r="14344" b="61882"/>
          <a:stretch>
            <a:fillRect/>
          </a:stretch>
        </p:blipFill>
        <p:spPr bwMode="auto">
          <a:xfrm>
            <a:off x="2285984" y="5429264"/>
            <a:ext cx="4286280" cy="714380"/>
          </a:xfrm>
          <a:prstGeom prst="rect">
            <a:avLst/>
          </a:prstGeom>
          <a:noFill/>
          <a:ln w="9525">
            <a:noFill/>
            <a:miter lim="800000"/>
            <a:headEnd/>
            <a:tailEnd/>
          </a:ln>
          <a:effectLst/>
        </p:spPr>
      </p:pic>
      <p:pic>
        <p:nvPicPr>
          <p:cNvPr id="11" name="Picture 2"/>
          <p:cNvPicPr>
            <a:picLocks noChangeAspect="1" noChangeArrowheads="1"/>
          </p:cNvPicPr>
          <p:nvPr/>
        </p:nvPicPr>
        <p:blipFill>
          <a:blip r:embed="rId2"/>
          <a:srcRect l="8607" t="57555" r="15163" b="39354"/>
          <a:stretch>
            <a:fillRect/>
          </a:stretch>
        </p:blipFill>
        <p:spPr bwMode="auto">
          <a:xfrm>
            <a:off x="2097070" y="6143644"/>
            <a:ext cx="4429156" cy="214314"/>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4. Població desocupada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600" dirty="0" smtClean="0"/>
              <a:t>El terme comprèn persones de 15 a 74 anys que: </a:t>
            </a:r>
          </a:p>
          <a:p>
            <a:pPr marL="266700" indent="-157163" algn="just"/>
            <a:r>
              <a:rPr lang="ca-ES" sz="1600" dirty="0" smtClean="0"/>
              <a:t>No tenien feina durant la setmana de referència;</a:t>
            </a:r>
          </a:p>
          <a:p>
            <a:pPr marL="266700" indent="-157163" algn="just"/>
            <a:r>
              <a:rPr lang="ca-ES" sz="1600" dirty="0" smtClean="0"/>
              <a:t>Poden treballar, estan disponibles.</a:t>
            </a:r>
          </a:p>
          <a:p>
            <a:pPr marL="266700" indent="-157163" algn="just"/>
            <a:r>
              <a:rPr lang="ca-ES" sz="1600" dirty="0" smtClean="0"/>
              <a:t>Busquen feines de manera activa: ho han fet durant la setmana de referència o les 3 anteriors. Alguns exemples d’accions són:</a:t>
            </a:r>
          </a:p>
          <a:p>
            <a:pPr marL="559308" lvl="1" indent="-157163" algn="just"/>
            <a:r>
              <a:rPr lang="ca-ES" sz="1600" dirty="0" smtClean="0">
                <a:solidFill>
                  <a:schemeClr val="tx1"/>
                </a:solidFill>
              </a:rPr>
              <a:t>Entrar en contacte amb una oficina pública/privada per trobar feina; </a:t>
            </a:r>
          </a:p>
          <a:p>
            <a:pPr marL="559308" lvl="1" indent="-157163" algn="just"/>
            <a:r>
              <a:rPr lang="ca-ES" sz="1600" dirty="0" smtClean="0">
                <a:solidFill>
                  <a:schemeClr val="tx1"/>
                </a:solidFill>
              </a:rPr>
              <a:t>Posar-se en contacte amb empresaris directament;</a:t>
            </a:r>
          </a:p>
          <a:p>
            <a:pPr marL="559308" lvl="1" indent="-157163" algn="just"/>
            <a:r>
              <a:rPr lang="ca-ES" sz="1600" dirty="0" smtClean="0">
                <a:solidFill>
                  <a:schemeClr val="tx1"/>
                </a:solidFill>
              </a:rPr>
              <a:t>Preguntar als amics, familiars, etc.;</a:t>
            </a:r>
          </a:p>
          <a:p>
            <a:pPr marL="559308" lvl="1" indent="-157163" algn="just"/>
            <a:r>
              <a:rPr lang="ca-ES" sz="1600" dirty="0" smtClean="0">
                <a:solidFill>
                  <a:schemeClr val="tx1"/>
                </a:solidFill>
              </a:rPr>
              <a:t>Respondre a (o simplement estudiar) anuncis d’ofertes de treball;</a:t>
            </a:r>
          </a:p>
          <a:p>
            <a:pPr marL="559308" lvl="1" indent="-157163" algn="just"/>
            <a:r>
              <a:rPr lang="ca-ES" sz="1600" dirty="0" smtClean="0">
                <a:solidFill>
                  <a:schemeClr val="tx1"/>
                </a:solidFill>
              </a:rPr>
              <a:t>Realitzar una prova de reclutament o ser entrevistat;</a:t>
            </a:r>
          </a:p>
          <a:p>
            <a:pPr marL="559308" lvl="1" indent="-157163" algn="just"/>
            <a:r>
              <a:rPr lang="ca-ES" sz="1600" dirty="0" smtClean="0">
                <a:solidFill>
                  <a:schemeClr val="tx1"/>
                </a:solidFill>
              </a:rPr>
              <a:t>Buscar terres, permisos, equip o recursos;</a:t>
            </a:r>
          </a:p>
          <a:p>
            <a:pPr marL="559308" lvl="1" indent="-157163" algn="just"/>
            <a:r>
              <a:rPr lang="ca-ES" sz="1600" dirty="0" smtClean="0">
                <a:solidFill>
                  <a:schemeClr val="tx1"/>
                </a:solidFill>
              </a:rPr>
              <a:t>Sol·licitar permisos, llicències o recursos financers.</a:t>
            </a:r>
          </a:p>
          <a:p>
            <a:pPr marL="266700" indent="-157163" algn="just"/>
            <a:endParaRPr lang="ca-ES" sz="1600" dirty="0" smtClean="0"/>
          </a:p>
          <a:p>
            <a:pPr marL="266700" indent="-157163" algn="just">
              <a:buNone/>
            </a:pPr>
            <a:r>
              <a:rPr lang="ca-ES" sz="1600" dirty="0" smtClean="0"/>
              <a:t>La taxa d’atur és el nombre de desocupats com a percentatge de la població activa. </a:t>
            </a:r>
          </a:p>
          <a:p>
            <a:pPr marL="92075" indent="17463" algn="just">
              <a:buNone/>
            </a:pPr>
            <a:r>
              <a:rPr lang="ca-ES" sz="1600" dirty="0" smtClean="0"/>
              <a:t>La taxa d’atur dels joves fa referència a la gent de 15 a 24 anys.</a:t>
            </a:r>
          </a:p>
          <a:p>
            <a:pPr marL="92075" indent="17463" algn="just">
              <a:buNone/>
            </a:pPr>
            <a:r>
              <a:rPr lang="ca-ES" sz="1600" dirty="0" smtClean="0"/>
              <a:t>La taxa d’atur de llarga durada és el nombre de persones desocupades que porten en aquesta situació 12 mesos o més com a percentatge de la població activa. </a:t>
            </a:r>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15</a:t>
            </a:fld>
            <a:endParaRPr lang="ca-ES"/>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4. Població desocupada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600" dirty="0" smtClean="0"/>
              <a:t>La EU LFS proporciona estimacions anuals i quadrimestrals de l’atur. </a:t>
            </a:r>
            <a:r>
              <a:rPr lang="ca-ES" sz="1600" dirty="0" err="1" smtClean="0"/>
              <a:t>L’Eurostat</a:t>
            </a:r>
            <a:r>
              <a:rPr lang="ca-ES" sz="1600" dirty="0" smtClean="0"/>
              <a:t>  </a:t>
            </a:r>
            <a:r>
              <a:rPr lang="ca-ES" sz="1600" dirty="0" err="1" smtClean="0"/>
              <a:t>el·labora</a:t>
            </a:r>
            <a:r>
              <a:rPr lang="ca-ES" sz="1600" dirty="0" smtClean="0"/>
              <a:t> estadístiques mensuals directament d’aquesta enquesta o combinant  aquesta amb altres dades (per exemple, registres de desocupació). </a:t>
            </a:r>
          </a:p>
          <a:p>
            <a:pPr marL="92075" indent="17463" algn="just">
              <a:buNone/>
            </a:pPr>
            <a:endParaRPr lang="ca-ES" sz="1600" dirty="0" smtClean="0"/>
          </a:p>
          <a:p>
            <a:pPr marL="92075" indent="17463" algn="just">
              <a:buNone/>
            </a:pPr>
            <a:r>
              <a:rPr lang="ca-ES" sz="1600" b="1" dirty="0" smtClean="0"/>
              <a:t>Les taxes d’atur mensuals són publicades 30 dies després del final de mes de referència.</a:t>
            </a:r>
          </a:p>
          <a:p>
            <a:pPr marL="92075" indent="17463" algn="just">
              <a:buNone/>
            </a:pPr>
            <a:endParaRPr lang="ca-ES" sz="1500" dirty="0" smtClean="0"/>
          </a:p>
          <a:p>
            <a:pPr marL="92075" indent="17463" algn="just">
              <a:buNone/>
            </a:pPr>
            <a:r>
              <a:rPr lang="ca-ES" sz="1500" dirty="0" smtClean="0"/>
              <a:t>Taxes de desocupació ajustades estacionalment (</a:t>
            </a:r>
            <a:r>
              <a:rPr lang="ca-ES" sz="1500" dirty="0" err="1" smtClean="0">
                <a:hlinkClick r:id="rId2"/>
              </a:rPr>
              <a:t>link</a:t>
            </a:r>
            <a:r>
              <a:rPr lang="ca-ES" sz="1500" dirty="0" smtClean="0"/>
              <a:t>):</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16</a:t>
            </a:fld>
            <a:endParaRPr lang="ca-ES"/>
          </a:p>
        </p:txBody>
      </p:sp>
      <p:pic>
        <p:nvPicPr>
          <p:cNvPr id="1026" name="Picture 2"/>
          <p:cNvPicPr>
            <a:picLocks noChangeAspect="1" noChangeArrowheads="1"/>
          </p:cNvPicPr>
          <p:nvPr/>
        </p:nvPicPr>
        <p:blipFill>
          <a:blip r:embed="rId3"/>
          <a:srcRect l="12418" t="39723" r="14052" b="21703"/>
          <a:stretch>
            <a:fillRect/>
          </a:stretch>
        </p:blipFill>
        <p:spPr bwMode="auto">
          <a:xfrm>
            <a:off x="1357290" y="3786190"/>
            <a:ext cx="6429420" cy="2674738"/>
          </a:xfrm>
          <a:prstGeom prst="rect">
            <a:avLst/>
          </a:prstGeom>
          <a:noFill/>
          <a:ln w="9525">
            <a:noFill/>
            <a:miter lim="800000"/>
            <a:headEnd/>
            <a:tailEnd/>
          </a:ln>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4. Població desocupada</a:t>
            </a:r>
            <a:endParaRPr lang="ca-ES" sz="28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17</a:t>
            </a:fld>
            <a:endParaRPr lang="ca-ES"/>
          </a:p>
        </p:txBody>
      </p:sp>
      <p:pic>
        <p:nvPicPr>
          <p:cNvPr id="2051" name="Picture 3"/>
          <p:cNvPicPr>
            <a:picLocks noChangeAspect="1" noChangeArrowheads="1"/>
          </p:cNvPicPr>
          <p:nvPr/>
        </p:nvPicPr>
        <p:blipFill>
          <a:blip r:embed="rId2"/>
          <a:srcRect l="24673" t="23214" r="25490" b="61333"/>
          <a:stretch>
            <a:fillRect/>
          </a:stretch>
        </p:blipFill>
        <p:spPr bwMode="auto">
          <a:xfrm>
            <a:off x="2357422" y="1571612"/>
            <a:ext cx="4357718" cy="1071570"/>
          </a:xfrm>
          <a:prstGeom prst="rect">
            <a:avLst/>
          </a:prstGeom>
          <a:noFill/>
          <a:ln w="9525">
            <a:noFill/>
            <a:miter lim="800000"/>
            <a:headEnd/>
            <a:tailEnd/>
          </a:ln>
          <a:effectLst/>
        </p:spPr>
      </p:pic>
      <p:pic>
        <p:nvPicPr>
          <p:cNvPr id="8" name="Picture 3"/>
          <p:cNvPicPr>
            <a:picLocks noGrp="1" noChangeAspect="1" noChangeArrowheads="1"/>
          </p:cNvPicPr>
          <p:nvPr>
            <p:ph idx="1"/>
          </p:nvPr>
        </p:nvPicPr>
        <p:blipFill>
          <a:blip r:embed="rId2"/>
          <a:srcRect l="24673" t="58230" r="25490" b="39698"/>
          <a:stretch>
            <a:fillRect/>
          </a:stretch>
        </p:blipFill>
        <p:spPr bwMode="auto">
          <a:xfrm>
            <a:off x="2357422" y="2642399"/>
            <a:ext cx="4357722" cy="143659"/>
          </a:xfrm>
          <a:prstGeom prst="rect">
            <a:avLst/>
          </a:prstGeom>
          <a:noFill/>
          <a:ln w="9525">
            <a:noFill/>
            <a:miter lim="800000"/>
            <a:headEnd/>
            <a:tailEnd/>
          </a:ln>
          <a:effectLst/>
        </p:spPr>
      </p:pic>
      <p:sp>
        <p:nvSpPr>
          <p:cNvPr id="9" name="8 CuadroTexto"/>
          <p:cNvSpPr txBox="1"/>
          <p:nvPr/>
        </p:nvSpPr>
        <p:spPr>
          <a:xfrm>
            <a:off x="1000100" y="3000372"/>
            <a:ext cx="6786610" cy="2554545"/>
          </a:xfrm>
          <a:prstGeom prst="rect">
            <a:avLst/>
          </a:prstGeom>
          <a:noFill/>
        </p:spPr>
        <p:txBody>
          <a:bodyPr wrap="square" rtlCol="0">
            <a:spAutoFit/>
          </a:bodyPr>
          <a:lstStyle/>
          <a:p>
            <a:r>
              <a:rPr lang="ca-ES" sz="1600" dirty="0" smtClean="0"/>
              <a:t>Taxes d’atur per gènere:</a:t>
            </a:r>
          </a:p>
          <a:p>
            <a:endParaRPr lang="ca-ES" sz="1600" dirty="0" smtClean="0"/>
          </a:p>
          <a:p>
            <a:endParaRPr lang="ca-ES" sz="1600" dirty="0" smtClean="0"/>
          </a:p>
          <a:p>
            <a:endParaRPr lang="ca-ES" sz="1600" dirty="0" smtClean="0"/>
          </a:p>
          <a:p>
            <a:endParaRPr lang="ca-ES" sz="1600" dirty="0" smtClean="0"/>
          </a:p>
          <a:p>
            <a:endParaRPr lang="ca-ES" sz="1600" dirty="0" smtClean="0"/>
          </a:p>
          <a:p>
            <a:endParaRPr lang="ca-ES" sz="1600" dirty="0" smtClean="0"/>
          </a:p>
          <a:p>
            <a:r>
              <a:rPr lang="ca-ES" sz="1600" dirty="0" smtClean="0"/>
              <a:t>Taxes d’atur entre els joves per gènere: </a:t>
            </a:r>
          </a:p>
          <a:p>
            <a:endParaRPr lang="ca-ES" sz="1600" dirty="0" smtClean="0"/>
          </a:p>
          <a:p>
            <a:r>
              <a:rPr lang="ca-ES" sz="1600" dirty="0" smtClean="0"/>
              <a:t> </a:t>
            </a:r>
            <a:endParaRPr lang="ca-ES" sz="1600" dirty="0"/>
          </a:p>
        </p:txBody>
      </p:sp>
      <p:pic>
        <p:nvPicPr>
          <p:cNvPr id="2052" name="Picture 4"/>
          <p:cNvPicPr>
            <a:picLocks noChangeAspect="1" noChangeArrowheads="1"/>
          </p:cNvPicPr>
          <p:nvPr/>
        </p:nvPicPr>
        <p:blipFill>
          <a:blip r:embed="rId3"/>
          <a:srcRect l="23856" t="30426" r="27124" b="59272"/>
          <a:stretch>
            <a:fillRect/>
          </a:stretch>
        </p:blipFill>
        <p:spPr bwMode="auto">
          <a:xfrm>
            <a:off x="2385558" y="3429000"/>
            <a:ext cx="4286280" cy="714380"/>
          </a:xfrm>
          <a:prstGeom prst="rect">
            <a:avLst/>
          </a:prstGeom>
          <a:noFill/>
          <a:ln w="9525">
            <a:noFill/>
            <a:miter lim="800000"/>
            <a:headEnd/>
            <a:tailEnd/>
          </a:ln>
          <a:effectLst/>
        </p:spPr>
      </p:pic>
      <p:pic>
        <p:nvPicPr>
          <p:cNvPr id="11" name="Picture 4"/>
          <p:cNvPicPr>
            <a:picLocks noChangeAspect="1" noChangeArrowheads="1"/>
          </p:cNvPicPr>
          <p:nvPr/>
        </p:nvPicPr>
        <p:blipFill>
          <a:blip r:embed="rId3"/>
          <a:srcRect l="23856" t="60303" r="27124" b="37637"/>
          <a:stretch>
            <a:fillRect/>
          </a:stretch>
        </p:blipFill>
        <p:spPr bwMode="auto">
          <a:xfrm>
            <a:off x="2385558" y="4143380"/>
            <a:ext cx="4286280" cy="142876"/>
          </a:xfrm>
          <a:prstGeom prst="rect">
            <a:avLst/>
          </a:prstGeom>
          <a:noFill/>
          <a:ln w="9525">
            <a:noFill/>
            <a:miter lim="800000"/>
            <a:headEnd/>
            <a:tailEnd/>
          </a:ln>
          <a:effectLst/>
        </p:spPr>
      </p:pic>
      <p:pic>
        <p:nvPicPr>
          <p:cNvPr id="2053" name="Picture 5"/>
          <p:cNvPicPr>
            <a:picLocks noChangeAspect="1" noChangeArrowheads="1"/>
          </p:cNvPicPr>
          <p:nvPr/>
        </p:nvPicPr>
        <p:blipFill>
          <a:blip r:embed="rId4"/>
          <a:srcRect l="24673" t="34547" r="25490" b="55151"/>
          <a:stretch>
            <a:fillRect/>
          </a:stretch>
        </p:blipFill>
        <p:spPr bwMode="auto">
          <a:xfrm>
            <a:off x="2357422" y="5000636"/>
            <a:ext cx="4357718" cy="714380"/>
          </a:xfrm>
          <a:prstGeom prst="rect">
            <a:avLst/>
          </a:prstGeom>
          <a:noFill/>
          <a:ln w="9525">
            <a:noFill/>
            <a:miter lim="800000"/>
            <a:headEnd/>
            <a:tailEnd/>
          </a:ln>
          <a:effectLst/>
        </p:spPr>
      </p:pic>
      <p:pic>
        <p:nvPicPr>
          <p:cNvPr id="13" name="Picture 5"/>
          <p:cNvPicPr>
            <a:picLocks noChangeAspect="1" noChangeArrowheads="1"/>
          </p:cNvPicPr>
          <p:nvPr/>
        </p:nvPicPr>
        <p:blipFill>
          <a:blip r:embed="rId4"/>
          <a:srcRect l="24673" t="64423" r="25490" b="32486"/>
          <a:stretch>
            <a:fillRect/>
          </a:stretch>
        </p:blipFill>
        <p:spPr bwMode="auto">
          <a:xfrm>
            <a:off x="2355120" y="5715016"/>
            <a:ext cx="4357718" cy="214314"/>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4. Població desocupada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Taxes d’atur per nivell d’educació i gènere (2010):</a:t>
            </a:r>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18</a:t>
            </a:fld>
            <a:endParaRPr lang="ca-ES"/>
          </a:p>
        </p:txBody>
      </p:sp>
      <p:pic>
        <p:nvPicPr>
          <p:cNvPr id="3074" name="Picture 2"/>
          <p:cNvPicPr>
            <a:picLocks noChangeAspect="1" noChangeArrowheads="1"/>
          </p:cNvPicPr>
          <p:nvPr/>
        </p:nvPicPr>
        <p:blipFill>
          <a:blip r:embed="rId2"/>
          <a:srcRect l="23856" t="29876" r="26307" b="54670"/>
          <a:stretch>
            <a:fillRect/>
          </a:stretch>
        </p:blipFill>
        <p:spPr bwMode="auto">
          <a:xfrm>
            <a:off x="2285984" y="2071678"/>
            <a:ext cx="4357718" cy="107157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23856" t="64904" r="26307" b="32005"/>
          <a:stretch>
            <a:fillRect/>
          </a:stretch>
        </p:blipFill>
        <p:spPr bwMode="auto">
          <a:xfrm>
            <a:off x="2285984" y="3143248"/>
            <a:ext cx="4357718" cy="214314"/>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5. Llars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600" dirty="0" smtClean="0"/>
              <a:t>La recollida de dades de llars cobreix un rang d’estadístiques de número, característiques i tipologies de cases. Es poden obtenir indicadors del mercat laboral segons el grup. Es té en compte la població total, exceptuant persones que visquin en llars col·lectives o institucionals. Les dades demogràfiques fan referència a tots els grups d’edat, mentre que preguntes relacionades amb el mercat laboral són per persones de 15 o més anys.</a:t>
            </a:r>
          </a:p>
          <a:p>
            <a:pPr marL="92075" indent="17463" algn="just">
              <a:buNone/>
            </a:pPr>
            <a:endParaRPr lang="ca-ES" sz="1600" dirty="0" smtClean="0"/>
          </a:p>
          <a:p>
            <a:pPr marL="92075" indent="17463" algn="just">
              <a:buNone/>
            </a:pPr>
            <a:r>
              <a:rPr lang="ca-ES" sz="1600" dirty="0" smtClean="0"/>
              <a:t>Les llars es classifiquen d’acord al número de membres, tant si són adults o nens.  Es consideren nens les persones de menys de 15 o entre 15 i 24 si viuen amb el pare i/o la mare i són econòmicament no actius. Altres persones són considerades adults. </a:t>
            </a:r>
          </a:p>
          <a:p>
            <a:pPr marL="92075" indent="17463" algn="just">
              <a:buNone/>
            </a:pPr>
            <a:endParaRPr lang="ca-ES" sz="1500" dirty="0" smtClean="0"/>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19</a:t>
            </a:fld>
            <a:endParaRPr lang="ca-ES"/>
          </a:p>
        </p:txBody>
      </p:sp>
      <p:pic>
        <p:nvPicPr>
          <p:cNvPr id="1026" name="Picture 2"/>
          <p:cNvPicPr>
            <a:picLocks noChangeAspect="1" noChangeArrowheads="1"/>
          </p:cNvPicPr>
          <p:nvPr/>
        </p:nvPicPr>
        <p:blipFill>
          <a:blip r:embed="rId2"/>
          <a:srcRect l="2955" t="24725" r="14716" b="53640"/>
          <a:stretch>
            <a:fillRect/>
          </a:stretch>
        </p:blipFill>
        <p:spPr bwMode="auto">
          <a:xfrm>
            <a:off x="1214414" y="4429132"/>
            <a:ext cx="6500858" cy="1500198"/>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2955" t="76236" r="14716" b="19643"/>
          <a:stretch>
            <a:fillRect/>
          </a:stretch>
        </p:blipFill>
        <p:spPr bwMode="auto">
          <a:xfrm>
            <a:off x="1214414" y="5929330"/>
            <a:ext cx="6500858" cy="285752"/>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Guia</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lvl="2"/>
            <a:endParaRPr lang="ca-ES" sz="1400" dirty="0" smtClean="0"/>
          </a:p>
          <a:p>
            <a:pPr lvl="2"/>
            <a:endParaRPr lang="ca-ES" sz="1400" dirty="0" smtClean="0"/>
          </a:p>
          <a:p>
            <a:r>
              <a:rPr lang="ca-ES" sz="2000" dirty="0" smtClean="0"/>
              <a:t>Estadístiques del mercat laboral (a nivell Europeu)</a:t>
            </a:r>
          </a:p>
          <a:p>
            <a:pPr lvl="1"/>
            <a:r>
              <a:rPr lang="ca-ES" sz="1800" dirty="0" smtClean="0">
                <a:solidFill>
                  <a:schemeClr val="tx1"/>
                </a:solidFill>
              </a:rPr>
              <a:t>Introducció</a:t>
            </a:r>
          </a:p>
          <a:p>
            <a:pPr lvl="1"/>
            <a:r>
              <a:rPr lang="ca-ES" sz="1800" dirty="0" smtClean="0">
                <a:solidFill>
                  <a:schemeClr val="tx1"/>
                </a:solidFill>
              </a:rPr>
              <a:t>Població activa</a:t>
            </a:r>
          </a:p>
          <a:p>
            <a:pPr lvl="1"/>
            <a:r>
              <a:rPr lang="ca-ES" sz="1800" dirty="0" smtClean="0">
                <a:solidFill>
                  <a:schemeClr val="tx1"/>
                </a:solidFill>
              </a:rPr>
              <a:t>Població ocupada</a:t>
            </a:r>
          </a:p>
          <a:p>
            <a:pPr lvl="1"/>
            <a:r>
              <a:rPr lang="ca-ES" sz="1800" dirty="0" smtClean="0">
                <a:solidFill>
                  <a:schemeClr val="tx1"/>
                </a:solidFill>
              </a:rPr>
              <a:t>Població desocupada</a:t>
            </a:r>
          </a:p>
          <a:p>
            <a:pPr lvl="1"/>
            <a:r>
              <a:rPr lang="ca-ES" sz="1800" dirty="0" smtClean="0">
                <a:solidFill>
                  <a:schemeClr val="tx1"/>
                </a:solidFill>
              </a:rPr>
              <a:t>Llars</a:t>
            </a:r>
          </a:p>
          <a:p>
            <a:pPr lvl="1"/>
            <a:r>
              <a:rPr lang="ca-ES" sz="1800" dirty="0" smtClean="0">
                <a:solidFill>
                  <a:schemeClr val="tx1"/>
                </a:solidFill>
              </a:rPr>
              <a:t>Factors de risc a la feina, atur en la segona generació d’immigrants, entrada de joves al mercat laboral</a:t>
            </a:r>
          </a:p>
          <a:p>
            <a:pPr lvl="1"/>
            <a:r>
              <a:rPr lang="ca-ES" sz="1800" dirty="0" smtClean="0">
                <a:solidFill>
                  <a:schemeClr val="tx1"/>
                </a:solidFill>
              </a:rPr>
              <a:t>Oferta de treball</a:t>
            </a:r>
          </a:p>
          <a:p>
            <a:pPr lvl="1"/>
            <a:r>
              <a:rPr lang="ca-ES" sz="1800" dirty="0" smtClean="0">
                <a:solidFill>
                  <a:schemeClr val="tx1"/>
                </a:solidFill>
              </a:rPr>
              <a:t>Retribucions</a:t>
            </a:r>
          </a:p>
          <a:p>
            <a:pPr lvl="1"/>
            <a:r>
              <a:rPr lang="ca-ES" sz="1800" dirty="0" smtClean="0">
                <a:solidFill>
                  <a:schemeClr val="tx1"/>
                </a:solidFill>
              </a:rPr>
              <a:t>Costos laborals</a:t>
            </a:r>
          </a:p>
          <a:p>
            <a:pPr lvl="1"/>
            <a:r>
              <a:rPr lang="ca-ES" sz="1800" dirty="0" smtClean="0">
                <a:solidFill>
                  <a:schemeClr val="tx1"/>
                </a:solidFill>
              </a:rPr>
              <a:t>Política del mercat laboral</a:t>
            </a:r>
          </a:p>
          <a:p>
            <a:pPr lvl="1"/>
            <a:endParaRPr lang="ca-ES" sz="1800" dirty="0" smtClean="0">
              <a:solidFill>
                <a:schemeClr val="tx1"/>
              </a:solidFill>
            </a:endParaRPr>
          </a:p>
          <a:p>
            <a:endParaRPr lang="ca-ES" sz="20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a:t>
            </a:fld>
            <a:endParaRPr lang="ca-E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5. Llars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600" dirty="0" smtClean="0"/>
              <a:t>La recollida de dades de llars cobreix un rang d’estadístiques de número, característiques i tipologies de cases. Es poden obtenir indicadors del mercat laboral segons el grup. Es té en compte la població total, exceptuant persones que visquin en llars col·lectives o institucionals. Les dades demogràfiques fan referència a tots els grups d’edat, mentre que preguntes relacionades amb el mercat laboral són per persones de 15 o més anys.</a:t>
            </a:r>
          </a:p>
          <a:p>
            <a:pPr marL="92075" indent="17463" algn="just">
              <a:buNone/>
            </a:pPr>
            <a:endParaRPr lang="ca-ES" sz="1600" dirty="0" smtClean="0"/>
          </a:p>
          <a:p>
            <a:pPr marL="92075" indent="17463" algn="just">
              <a:buNone/>
            </a:pPr>
            <a:r>
              <a:rPr lang="ca-ES" sz="1600" dirty="0" smtClean="0"/>
              <a:t>Les llars es classifiquen d’acord al número de membres, tant si són adults o nens.  Es consideren nens les persones de menys de 15 o entre 15 i 24 si viuen amb el pare i/o la mare i són econòmicament no actius. Altres persones són considerades adults. </a:t>
            </a:r>
          </a:p>
          <a:p>
            <a:pPr marL="92075" indent="17463" algn="just">
              <a:buNone/>
            </a:pPr>
            <a:endParaRPr lang="ca-ES" sz="1600" dirty="0" smtClean="0"/>
          </a:p>
          <a:p>
            <a:pPr marL="92075" indent="17463" algn="just">
              <a:buNone/>
            </a:pPr>
            <a:endParaRPr lang="ca-ES" sz="1500" dirty="0" smtClean="0"/>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20</a:t>
            </a:fld>
            <a:endParaRPr lang="ca-E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5. Llars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endParaRPr lang="ca-ES" sz="1500" dirty="0" smtClean="0"/>
          </a:p>
          <a:p>
            <a:pPr marL="92075" indent="17463" algn="just">
              <a:buNone/>
            </a:pPr>
            <a:r>
              <a:rPr lang="ca-ES" sz="1400" dirty="0" smtClean="0"/>
              <a:t>Dades del 2009:</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21</a:t>
            </a:fld>
            <a:endParaRPr lang="ca-ES"/>
          </a:p>
        </p:txBody>
      </p:sp>
      <p:pic>
        <p:nvPicPr>
          <p:cNvPr id="2050" name="Picture 2"/>
          <p:cNvPicPr>
            <a:picLocks noChangeAspect="1" noChangeArrowheads="1"/>
          </p:cNvPicPr>
          <p:nvPr/>
        </p:nvPicPr>
        <p:blipFill>
          <a:blip r:embed="rId2"/>
          <a:srcRect l="1146" t="21634" r="15621" b="46429"/>
          <a:stretch>
            <a:fillRect/>
          </a:stretch>
        </p:blipFill>
        <p:spPr bwMode="auto">
          <a:xfrm>
            <a:off x="1285852" y="4143380"/>
            <a:ext cx="6572296" cy="2214578"/>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1146" t="83448" r="15621" b="12431"/>
          <a:stretch>
            <a:fillRect/>
          </a:stretch>
        </p:blipFill>
        <p:spPr bwMode="auto">
          <a:xfrm>
            <a:off x="1286806" y="6357982"/>
            <a:ext cx="6572296" cy="285728"/>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l="2955" t="24725" r="14716" b="53640"/>
          <a:stretch>
            <a:fillRect/>
          </a:stretch>
        </p:blipFill>
        <p:spPr bwMode="auto">
          <a:xfrm>
            <a:off x="1357290" y="2357430"/>
            <a:ext cx="6500858" cy="1500198"/>
          </a:xfrm>
          <a:prstGeom prst="rect">
            <a:avLst/>
          </a:prstGeom>
          <a:noFill/>
          <a:ln w="9525">
            <a:noFill/>
            <a:miter lim="800000"/>
            <a:headEnd/>
            <a:tailEnd/>
          </a:ln>
          <a:effectLst/>
        </p:spPr>
      </p:pic>
      <p:pic>
        <p:nvPicPr>
          <p:cNvPr id="12" name="Picture 2"/>
          <p:cNvPicPr>
            <a:picLocks noChangeAspect="1" noChangeArrowheads="1"/>
          </p:cNvPicPr>
          <p:nvPr/>
        </p:nvPicPr>
        <p:blipFill>
          <a:blip r:embed="rId3"/>
          <a:srcRect l="2955" t="76236" r="14716" b="19643"/>
          <a:stretch>
            <a:fillRect/>
          </a:stretch>
        </p:blipFill>
        <p:spPr bwMode="auto">
          <a:xfrm>
            <a:off x="1357290" y="3857628"/>
            <a:ext cx="6500858" cy="285752"/>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5. Llars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Taxes d’ocupació:</a:t>
            </a:r>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22</a:t>
            </a:fld>
            <a:endParaRPr lang="ca-ES"/>
          </a:p>
        </p:txBody>
      </p:sp>
      <p:pic>
        <p:nvPicPr>
          <p:cNvPr id="2051" name="Picture 3"/>
          <p:cNvPicPr>
            <a:picLocks noChangeAspect="1" noChangeArrowheads="1"/>
          </p:cNvPicPr>
          <p:nvPr/>
        </p:nvPicPr>
        <p:blipFill>
          <a:blip r:embed="rId2"/>
          <a:srcRect l="2955" t="18544" r="14716" b="37156"/>
          <a:stretch>
            <a:fillRect/>
          </a:stretch>
        </p:blipFill>
        <p:spPr bwMode="auto">
          <a:xfrm>
            <a:off x="1357290" y="1928802"/>
            <a:ext cx="6500858" cy="3071834"/>
          </a:xfrm>
          <a:prstGeom prst="rect">
            <a:avLst/>
          </a:prstGeom>
          <a:noFill/>
          <a:ln w="9525">
            <a:noFill/>
            <a:miter lim="800000"/>
            <a:headEnd/>
            <a:tailEnd/>
          </a:ln>
          <a:effectLst/>
        </p:spPr>
      </p:pic>
      <p:pic>
        <p:nvPicPr>
          <p:cNvPr id="10" name="Picture 3"/>
          <p:cNvPicPr>
            <a:picLocks noChangeAspect="1" noChangeArrowheads="1"/>
          </p:cNvPicPr>
          <p:nvPr/>
        </p:nvPicPr>
        <p:blipFill>
          <a:blip r:embed="rId2"/>
          <a:srcRect l="2955" t="92583" r="14716" b="3159"/>
          <a:stretch>
            <a:fillRect/>
          </a:stretch>
        </p:blipFill>
        <p:spPr bwMode="auto">
          <a:xfrm>
            <a:off x="1357290" y="5000636"/>
            <a:ext cx="6500858" cy="295276"/>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fontScale="90000"/>
          </a:bodyPr>
          <a:lstStyle/>
          <a:p>
            <a:r>
              <a:rPr lang="ca-ES" sz="2800" dirty="0" smtClean="0"/>
              <a:t>6. Factors de risc a la feina, atur en la segona generació d’immigrants, entrada de joves al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Des del 1999, la </a:t>
            </a:r>
            <a:r>
              <a:rPr lang="ca-ES" sz="1500" i="1" dirty="0" smtClean="0"/>
              <a:t>EU </a:t>
            </a:r>
            <a:r>
              <a:rPr lang="ca-ES" sz="1500" i="1" dirty="0" err="1" smtClean="0"/>
              <a:t>Labour</a:t>
            </a:r>
            <a:r>
              <a:rPr lang="ca-ES" sz="1500" i="1" dirty="0" smtClean="0"/>
              <a:t> </a:t>
            </a:r>
            <a:r>
              <a:rPr lang="ca-ES" sz="1500" i="1" dirty="0" err="1" smtClean="0"/>
              <a:t>Force</a:t>
            </a:r>
            <a:r>
              <a:rPr lang="ca-ES" sz="1500" i="1" dirty="0" smtClean="0"/>
              <a:t> </a:t>
            </a:r>
            <a:r>
              <a:rPr lang="ca-ES" sz="1500" i="1" dirty="0" err="1" smtClean="0"/>
              <a:t>Survey</a:t>
            </a:r>
            <a:r>
              <a:rPr lang="ca-ES" sz="1500" i="1" dirty="0" smtClean="0"/>
              <a:t> (EU LFS)</a:t>
            </a:r>
            <a:r>
              <a:rPr lang="ca-ES" sz="1500" dirty="0" smtClean="0"/>
              <a:t> inclou cada any un mòdul. Aquest és un conjunt de variables que complementen les principals de l’enquesta. El tema canvia d’any en any, però es poden repetir passats uns anys. </a:t>
            </a:r>
          </a:p>
          <a:p>
            <a:pPr marL="92075" indent="17463" algn="just">
              <a:buNone/>
            </a:pPr>
            <a:endParaRPr lang="ca-ES" sz="1500" dirty="0" smtClean="0"/>
          </a:p>
          <a:p>
            <a:pPr marL="92075" indent="17463" algn="just">
              <a:buNone/>
            </a:pPr>
            <a:r>
              <a:rPr lang="ca-ES" sz="1500" dirty="0" smtClean="0"/>
              <a:t>Llista de temes (</a:t>
            </a:r>
            <a:r>
              <a:rPr lang="ca-ES" sz="1500" dirty="0" err="1" smtClean="0">
                <a:hlinkClick r:id="rId2"/>
              </a:rPr>
              <a:t>link</a:t>
            </a:r>
            <a:r>
              <a:rPr lang="ca-ES" sz="1500" dirty="0" smtClean="0"/>
              <a:t>): </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23</a:t>
            </a:fld>
            <a:endParaRPr lang="ca-ES"/>
          </a:p>
        </p:txBody>
      </p:sp>
      <p:pic>
        <p:nvPicPr>
          <p:cNvPr id="1026" name="Picture 2"/>
          <p:cNvPicPr>
            <a:picLocks noChangeAspect="1" noChangeArrowheads="1"/>
          </p:cNvPicPr>
          <p:nvPr/>
        </p:nvPicPr>
        <p:blipFill>
          <a:blip r:embed="rId3"/>
          <a:srcRect l="19462" t="86539" r="43003" b="1099"/>
          <a:stretch>
            <a:fillRect/>
          </a:stretch>
        </p:blipFill>
        <p:spPr bwMode="auto">
          <a:xfrm>
            <a:off x="785786" y="5357826"/>
            <a:ext cx="3857652" cy="857232"/>
          </a:xfrm>
          <a:prstGeom prst="rect">
            <a:avLst/>
          </a:prstGeom>
          <a:noFill/>
          <a:ln w="9525">
            <a:noFill/>
            <a:miter lim="800000"/>
            <a:headEnd/>
            <a:tailEnd/>
          </a:ln>
          <a:effectLst/>
        </p:spPr>
      </p:pic>
      <p:pic>
        <p:nvPicPr>
          <p:cNvPr id="6" name="Picture 2"/>
          <p:cNvPicPr>
            <a:picLocks noChangeAspect="1" noChangeArrowheads="1"/>
          </p:cNvPicPr>
          <p:nvPr/>
        </p:nvPicPr>
        <p:blipFill>
          <a:blip r:embed="rId3"/>
          <a:srcRect l="19462" t="19574" r="43003" b="15522"/>
          <a:stretch>
            <a:fillRect/>
          </a:stretch>
        </p:blipFill>
        <p:spPr bwMode="auto">
          <a:xfrm>
            <a:off x="4071934" y="2285992"/>
            <a:ext cx="3857652" cy="4500594"/>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fontScale="90000"/>
          </a:bodyPr>
          <a:lstStyle/>
          <a:p>
            <a:r>
              <a:rPr lang="ca-ES" sz="2800" dirty="0" smtClean="0"/>
              <a:t>6. Factors de risc a la feina, atur en la segona generació d’immigrants, entrada de joves al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Ens centrarem en alguns. Al 2007, es van estudiar temes de salut relacionats amb la feina. Aquest mòdul proporciona informació sobre accidents a la feina de persones que havien treballat en últims 12 mesos, problemes de salut relacionats amb la feina, apart d’ accidents, patits en els últims 12 mesos i de factors que poden afectar físicament o al benestar mental.</a:t>
            </a:r>
          </a:p>
          <a:p>
            <a:pPr marL="92075" indent="17463" algn="just">
              <a:buNone/>
            </a:pPr>
            <a:endParaRPr lang="ca-ES" sz="1500" dirty="0" smtClean="0"/>
          </a:p>
          <a:p>
            <a:pPr marL="92075" indent="17463" algn="just">
              <a:buNone/>
            </a:pPr>
            <a:r>
              <a:rPr lang="ca-ES" sz="1500" dirty="0" smtClean="0"/>
              <a:t>Al 2008 es va analitzar la situació laboral dels immigrants i dels seus descendents immediats. Aquest inclou l’any de naixement dels pares, la raó per immigrar, restriccions al mercat laboral i domini del llenguatge del país. </a:t>
            </a:r>
          </a:p>
          <a:p>
            <a:pPr marL="92075" indent="17463" algn="just">
              <a:buNone/>
            </a:pPr>
            <a:endParaRPr lang="ca-ES" sz="1500" dirty="0" smtClean="0"/>
          </a:p>
          <a:p>
            <a:pPr marL="92075" indent="17463" algn="just">
              <a:buNone/>
            </a:pPr>
            <a:r>
              <a:rPr lang="ca-ES" sz="1500" dirty="0" smtClean="0"/>
              <a:t>Al 2009 es va analitzar l’entrada de la gent jove al mercat laboral. Es va recollir informació sobre la data d’abandonament de l’educació formal, les característiques de l’educació formal, el temps i la durada de la primera feina, el mètode per buscar el primer treball, l’educació dels pares i el país de naixement. </a:t>
            </a: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24</a:t>
            </a:fld>
            <a:endParaRPr lang="ca-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fontScale="90000"/>
          </a:bodyPr>
          <a:lstStyle/>
          <a:p>
            <a:r>
              <a:rPr lang="ca-ES" sz="2800" dirty="0" smtClean="0"/>
              <a:t>6. Factors de risc a la feina, atur en la segona generació d’immigrants, entrada de joves al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Persones que van patir un accident, per ocupació, 2007 (%)</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r>
              <a:rPr lang="ca-ES" sz="1500" dirty="0" smtClean="0"/>
              <a:t>Persones exposades a factors de risc que afecten a la salut física, per tipus, 2007 (%)</a:t>
            </a:r>
          </a:p>
          <a:p>
            <a:pPr marL="92075" indent="17463" algn="just">
              <a:buNone/>
            </a:pPr>
            <a:endParaRPr lang="ca-ES" sz="1500" dirty="0" smtClean="0"/>
          </a:p>
          <a:p>
            <a:pPr marL="92075" indent="17463" algn="just">
              <a:buNone/>
            </a:pPr>
            <a:endParaRPr lang="ca-ES" sz="15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25</a:t>
            </a:fld>
            <a:endParaRPr lang="ca-ES"/>
          </a:p>
        </p:txBody>
      </p:sp>
      <p:pic>
        <p:nvPicPr>
          <p:cNvPr id="2050" name="Picture 2"/>
          <p:cNvPicPr>
            <a:picLocks noChangeAspect="1" noChangeArrowheads="1"/>
          </p:cNvPicPr>
          <p:nvPr/>
        </p:nvPicPr>
        <p:blipFill>
          <a:blip r:embed="rId2"/>
          <a:srcRect l="14612" t="19366" r="15753" b="59507"/>
          <a:stretch>
            <a:fillRect/>
          </a:stretch>
        </p:blipFill>
        <p:spPr bwMode="auto">
          <a:xfrm>
            <a:off x="2428860" y="1928802"/>
            <a:ext cx="4357718" cy="1428760"/>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4612" t="60563" r="15753" b="36268"/>
          <a:stretch>
            <a:fillRect/>
          </a:stretch>
        </p:blipFill>
        <p:spPr bwMode="auto">
          <a:xfrm>
            <a:off x="2428860" y="3357562"/>
            <a:ext cx="4357718" cy="214314"/>
          </a:xfrm>
          <a:prstGeom prst="rect">
            <a:avLst/>
          </a:prstGeom>
          <a:noFill/>
          <a:ln w="9525">
            <a:noFill/>
            <a:miter lim="800000"/>
            <a:headEnd/>
            <a:tailEnd/>
          </a:ln>
          <a:effectLst/>
        </p:spPr>
      </p:pic>
      <p:pic>
        <p:nvPicPr>
          <p:cNvPr id="2051" name="Picture 3"/>
          <p:cNvPicPr>
            <a:picLocks noChangeAspect="1" noChangeArrowheads="1"/>
          </p:cNvPicPr>
          <p:nvPr/>
        </p:nvPicPr>
        <p:blipFill>
          <a:blip r:embed="rId3"/>
          <a:srcRect l="13470" t="19366" r="18036" b="62676"/>
          <a:stretch>
            <a:fillRect/>
          </a:stretch>
        </p:blipFill>
        <p:spPr bwMode="auto">
          <a:xfrm>
            <a:off x="2456156" y="4000504"/>
            <a:ext cx="4286280" cy="1214446"/>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3470" t="57394" r="18036" b="40493"/>
          <a:stretch>
            <a:fillRect/>
          </a:stretch>
        </p:blipFill>
        <p:spPr bwMode="auto">
          <a:xfrm>
            <a:off x="2456156" y="5214950"/>
            <a:ext cx="4286280" cy="142876"/>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fontScale="90000"/>
          </a:bodyPr>
          <a:lstStyle/>
          <a:p>
            <a:r>
              <a:rPr lang="ca-ES" sz="2800" dirty="0" smtClean="0"/>
              <a:t>6. Factors de risc a la feina, atur en la segona generació d’immigrants, entrada de joves al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Taxes de desocupació per país de naixement propi i dels pares, 2008 (%)</a:t>
            </a:r>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endParaRPr lang="ca-ES" sz="1500" dirty="0" smtClean="0"/>
          </a:p>
          <a:p>
            <a:pPr marL="92075" indent="17463" algn="just">
              <a:buNone/>
            </a:pPr>
            <a:r>
              <a:rPr lang="ca-ES" sz="1500" dirty="0" smtClean="0"/>
              <a:t>Edat quan es va deixar l’educació formal, 2009</a:t>
            </a:r>
          </a:p>
          <a:p>
            <a:pPr marL="92075" indent="17463" algn="just">
              <a:buNone/>
            </a:pPr>
            <a:endParaRPr lang="ca-ES" sz="15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26</a:t>
            </a:fld>
            <a:endParaRPr lang="ca-ES"/>
          </a:p>
        </p:txBody>
      </p:sp>
      <p:pic>
        <p:nvPicPr>
          <p:cNvPr id="3074" name="Picture 2"/>
          <p:cNvPicPr>
            <a:picLocks noChangeAspect="1" noChangeArrowheads="1"/>
          </p:cNvPicPr>
          <p:nvPr/>
        </p:nvPicPr>
        <p:blipFill>
          <a:blip r:embed="rId2"/>
          <a:srcRect l="14612" t="20422" r="15753" b="64789"/>
          <a:stretch>
            <a:fillRect/>
          </a:stretch>
        </p:blipFill>
        <p:spPr bwMode="auto">
          <a:xfrm>
            <a:off x="2428860" y="1928802"/>
            <a:ext cx="4357718" cy="1000132"/>
          </a:xfrm>
          <a:prstGeom prst="rect">
            <a:avLst/>
          </a:prstGeom>
          <a:noFill/>
          <a:ln w="9525">
            <a:noFill/>
            <a:miter lim="800000"/>
            <a:headEnd/>
            <a:tailEnd/>
          </a:ln>
          <a:effectLst/>
        </p:spPr>
      </p:pic>
      <p:pic>
        <p:nvPicPr>
          <p:cNvPr id="10" name="Picture 2"/>
          <p:cNvPicPr>
            <a:picLocks noChangeAspect="1" noChangeArrowheads="1"/>
          </p:cNvPicPr>
          <p:nvPr/>
        </p:nvPicPr>
        <p:blipFill>
          <a:blip r:embed="rId2"/>
          <a:srcRect l="14612" t="56338" r="15753" b="41549"/>
          <a:stretch>
            <a:fillRect/>
          </a:stretch>
        </p:blipFill>
        <p:spPr bwMode="auto">
          <a:xfrm>
            <a:off x="2428860" y="2928934"/>
            <a:ext cx="4357718" cy="142876"/>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a:srcRect l="12557" t="27465" r="17808" b="57746"/>
          <a:stretch>
            <a:fillRect/>
          </a:stretch>
        </p:blipFill>
        <p:spPr bwMode="auto">
          <a:xfrm>
            <a:off x="2428860" y="3786190"/>
            <a:ext cx="4357718" cy="1000132"/>
          </a:xfrm>
          <a:prstGeom prst="rect">
            <a:avLst/>
          </a:prstGeom>
          <a:noFill/>
          <a:ln w="9525">
            <a:noFill/>
            <a:miter lim="800000"/>
            <a:headEnd/>
            <a:tailEnd/>
          </a:ln>
          <a:effectLst/>
        </p:spPr>
      </p:pic>
      <p:pic>
        <p:nvPicPr>
          <p:cNvPr id="12" name="Picture 3"/>
          <p:cNvPicPr>
            <a:picLocks noChangeAspect="1" noChangeArrowheads="1"/>
          </p:cNvPicPr>
          <p:nvPr/>
        </p:nvPicPr>
        <p:blipFill>
          <a:blip r:embed="rId3"/>
          <a:srcRect l="12557" t="63240" r="17808" b="34507"/>
          <a:stretch>
            <a:fillRect/>
          </a:stretch>
        </p:blipFill>
        <p:spPr bwMode="auto">
          <a:xfrm>
            <a:off x="2428860" y="4786322"/>
            <a:ext cx="4357718" cy="15240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7. Oferta de treball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buNone/>
            </a:pPr>
            <a:r>
              <a:rPr lang="ca-ES" sz="1500" dirty="0" smtClean="0">
                <a:solidFill>
                  <a:schemeClr val="tx1"/>
                </a:solidFill>
              </a:rPr>
              <a:t>Les estadístiques d’ofertes de feina proporcionen informació del mercat laboral des de la perspectiva de la demanda. </a:t>
            </a:r>
          </a:p>
          <a:p>
            <a:pPr marL="355600" lvl="1" indent="0">
              <a:buNone/>
            </a:pPr>
            <a:endParaRPr lang="ca-ES" sz="1500" dirty="0" smtClean="0">
              <a:solidFill>
                <a:schemeClr val="tx1"/>
              </a:solidFill>
            </a:endParaRPr>
          </a:p>
          <a:p>
            <a:pPr marL="355600" lvl="1" indent="0">
              <a:buNone/>
            </a:pPr>
            <a:r>
              <a:rPr lang="ca-ES" sz="1500" dirty="0" smtClean="0">
                <a:solidFill>
                  <a:schemeClr val="tx1"/>
                </a:solidFill>
              </a:rPr>
              <a:t>Una vacant es defineix com un lloc de treball que s’ha creat recentment, que està desocupat o que ho estarà en breu, i:</a:t>
            </a:r>
          </a:p>
          <a:p>
            <a:pPr marL="355600" lvl="1" indent="0">
              <a:buAutoNum type="alphaLcParenR"/>
            </a:pPr>
            <a:r>
              <a:rPr lang="ca-ES" sz="1500" dirty="0" smtClean="0">
                <a:solidFill>
                  <a:schemeClr val="tx1"/>
                </a:solidFill>
              </a:rPr>
              <a:t> Pel qual l’empresari està realitzant accions per trobar un candidat idoni de fora de l’empresa; i</a:t>
            </a:r>
          </a:p>
          <a:p>
            <a:pPr marL="355600" lvl="1" indent="0">
              <a:buAutoNum type="alphaLcParenR"/>
            </a:pPr>
            <a:r>
              <a:rPr lang="ca-ES" sz="1500" dirty="0" smtClean="0">
                <a:solidFill>
                  <a:schemeClr val="tx1"/>
                </a:solidFill>
              </a:rPr>
              <a:t> L’empresari persegueix cobrir-la de manera immediata o en un període específic de temps. </a:t>
            </a:r>
          </a:p>
          <a:p>
            <a:pPr marL="355600" lvl="1" indent="0">
              <a:buNone/>
            </a:pPr>
            <a:r>
              <a:rPr lang="ca-ES" sz="1500" dirty="0" smtClean="0">
                <a:solidFill>
                  <a:schemeClr val="tx1"/>
                </a:solidFill>
              </a:rPr>
              <a:t>Una vacant que s’obre només a candidats interns no es tracta com a vacant. </a:t>
            </a:r>
          </a:p>
          <a:p>
            <a:pPr marL="355600" lvl="1" indent="0">
              <a:buNone/>
            </a:pPr>
            <a:endParaRPr lang="ca-ES" sz="1500" dirty="0" smtClean="0">
              <a:solidFill>
                <a:schemeClr val="tx1"/>
              </a:solidFill>
            </a:endParaRPr>
          </a:p>
          <a:p>
            <a:pPr marL="355600" lvl="1" indent="0">
              <a:buNone/>
            </a:pPr>
            <a:r>
              <a:rPr lang="ca-ES" sz="1500" dirty="0" smtClean="0">
                <a:solidFill>
                  <a:schemeClr val="tx1"/>
                </a:solidFill>
              </a:rPr>
              <a:t>Les estadístiques quadrimestrals s’utilitzen com indicadors per analitzar el cicle econòmic. Aquestes dades es tenen en uns 75 dies després del quadrimestre de referència. Es poden desagregar per activitat econòmica i dimensió de l’empresa.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27</a:t>
            </a:fld>
            <a:endParaRPr lang="ca-E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7. Oferta de treball</a:t>
            </a:r>
            <a:endParaRPr lang="ca-ES" sz="2800" dirty="0"/>
          </a:p>
        </p:txBody>
      </p:sp>
      <p:sp>
        <p:nvSpPr>
          <p:cNvPr id="3" name="2 Marcador de contenido"/>
          <p:cNvSpPr>
            <a:spLocks noGrp="1"/>
          </p:cNvSpPr>
          <p:nvPr>
            <p:ph idx="1"/>
          </p:nvPr>
        </p:nvSpPr>
        <p:spPr>
          <a:xfrm>
            <a:off x="457200" y="1571612"/>
            <a:ext cx="8229600" cy="5002924"/>
          </a:xfrm>
        </p:spPr>
        <p:txBody>
          <a:bodyPr>
            <a:normAutofit fontScale="92500" lnSpcReduction="10000"/>
          </a:bodyPr>
          <a:lstStyle/>
          <a:p>
            <a:pPr marL="355600" lvl="1" indent="0" algn="just">
              <a:buNone/>
            </a:pPr>
            <a:r>
              <a:rPr lang="ca-ES" sz="1500" dirty="0" smtClean="0">
                <a:solidFill>
                  <a:schemeClr val="tx1"/>
                </a:solidFill>
              </a:rPr>
              <a:t>Les estadístiques anuals, les quals proporcionen més desagregacions possibles per ocupació i regió, són adequades per identificar diferències entre l’oferta i la demanda, identificant punts crucials/orígens de problemes </a:t>
            </a:r>
            <a:r>
              <a:rPr lang="ca-ES" sz="1500" i="1" dirty="0" smtClean="0">
                <a:solidFill>
                  <a:schemeClr val="tx1"/>
                </a:solidFill>
              </a:rPr>
              <a:t>(</a:t>
            </a:r>
            <a:r>
              <a:rPr lang="ca-ES" sz="1500" i="1" dirty="0" err="1" smtClean="0">
                <a:solidFill>
                  <a:schemeClr val="tx1"/>
                </a:solidFill>
              </a:rPr>
              <a:t>bottlenecks</a:t>
            </a:r>
            <a:r>
              <a:rPr lang="ca-ES" sz="1500" i="1" dirty="0" smtClean="0">
                <a:solidFill>
                  <a:schemeClr val="tx1"/>
                </a:solidFill>
              </a:rPr>
              <a:t>). </a:t>
            </a:r>
          </a:p>
          <a:p>
            <a:pPr marL="355600" lvl="1" indent="0" algn="just">
              <a:buNone/>
            </a:pPr>
            <a:endParaRPr lang="ca-ES" sz="1500" i="1" dirty="0" smtClean="0">
              <a:solidFill>
                <a:schemeClr val="tx1"/>
              </a:solidFill>
            </a:endParaRPr>
          </a:p>
          <a:p>
            <a:pPr marL="355600" lvl="1" indent="0" algn="just">
              <a:buNone/>
            </a:pPr>
            <a:r>
              <a:rPr lang="ca-ES" sz="1500" dirty="0" smtClean="0">
                <a:solidFill>
                  <a:schemeClr val="tx1"/>
                </a:solidFill>
              </a:rPr>
              <a:t>Les estadístiques es presenten principalment en termes de </a:t>
            </a:r>
            <a:r>
              <a:rPr lang="ca-ES" sz="1500" i="1" dirty="0" err="1" smtClean="0">
                <a:solidFill>
                  <a:schemeClr val="tx1"/>
                </a:solidFill>
              </a:rPr>
              <a:t>Job</a:t>
            </a:r>
            <a:r>
              <a:rPr lang="ca-ES" sz="1500" i="1" dirty="0" smtClean="0">
                <a:solidFill>
                  <a:schemeClr val="tx1"/>
                </a:solidFill>
              </a:rPr>
              <a:t> </a:t>
            </a:r>
            <a:r>
              <a:rPr lang="ca-ES" sz="1500" i="1" dirty="0" err="1" smtClean="0">
                <a:solidFill>
                  <a:schemeClr val="tx1"/>
                </a:solidFill>
              </a:rPr>
              <a:t>Vacancy</a:t>
            </a:r>
            <a:r>
              <a:rPr lang="ca-ES" sz="1500" i="1" dirty="0" smtClean="0">
                <a:solidFill>
                  <a:schemeClr val="tx1"/>
                </a:solidFill>
              </a:rPr>
              <a:t> </a:t>
            </a:r>
            <a:r>
              <a:rPr lang="ca-ES" sz="1500" i="1" dirty="0" err="1" smtClean="0">
                <a:solidFill>
                  <a:schemeClr val="tx1"/>
                </a:solidFill>
              </a:rPr>
              <a:t>Rate</a:t>
            </a:r>
            <a:r>
              <a:rPr lang="ca-ES" sz="1500" i="1" dirty="0" smtClean="0">
                <a:solidFill>
                  <a:schemeClr val="tx1"/>
                </a:solidFill>
              </a:rPr>
              <a:t> (JVR), </a:t>
            </a:r>
            <a:r>
              <a:rPr lang="ca-ES" sz="1500" dirty="0" smtClean="0">
                <a:solidFill>
                  <a:schemeClr val="tx1"/>
                </a:solidFill>
              </a:rPr>
              <a:t>la qual mesura la proporció de llocs de feina que no estan coberts:</a:t>
            </a:r>
          </a:p>
          <a:p>
            <a:pPr marL="355600" lvl="1" indent="0" algn="just">
              <a:buNone/>
            </a:pPr>
            <a:endParaRPr lang="ca-ES" sz="1500" dirty="0" smtClean="0">
              <a:solidFill>
                <a:schemeClr val="tx1"/>
              </a:solidFill>
            </a:endParaRPr>
          </a:p>
          <a:p>
            <a:pPr marL="355600" lvl="1" indent="0" algn="just">
              <a:buNone/>
            </a:pPr>
            <a:r>
              <a:rPr lang="ca-ES" sz="1500" dirty="0" smtClean="0">
                <a:solidFill>
                  <a:schemeClr val="tx1"/>
                </a:solidFill>
              </a:rPr>
              <a:t>	</a:t>
            </a:r>
            <a:r>
              <a:rPr lang="ca-ES" sz="1500" i="1" dirty="0" smtClean="0">
                <a:solidFill>
                  <a:schemeClr val="tx1"/>
                </a:solidFill>
              </a:rPr>
              <a:t>JVR = N. of </a:t>
            </a:r>
            <a:r>
              <a:rPr lang="ca-ES" sz="1500" i="1" dirty="0" err="1" smtClean="0">
                <a:solidFill>
                  <a:schemeClr val="tx1"/>
                </a:solidFill>
              </a:rPr>
              <a:t>Job</a:t>
            </a:r>
            <a:r>
              <a:rPr lang="ca-ES" sz="1500" i="1" dirty="0" smtClean="0">
                <a:solidFill>
                  <a:schemeClr val="tx1"/>
                </a:solidFill>
              </a:rPr>
              <a:t> </a:t>
            </a:r>
            <a:r>
              <a:rPr lang="ca-ES" sz="1500" i="1" dirty="0" err="1" smtClean="0">
                <a:solidFill>
                  <a:schemeClr val="tx1"/>
                </a:solidFill>
              </a:rPr>
              <a:t>Vacancies</a:t>
            </a:r>
            <a:r>
              <a:rPr lang="ca-ES" sz="1500" i="1" dirty="0" smtClean="0">
                <a:solidFill>
                  <a:schemeClr val="tx1"/>
                </a:solidFill>
              </a:rPr>
              <a:t>/(N. of </a:t>
            </a:r>
            <a:r>
              <a:rPr lang="ca-ES" sz="1500" i="1" dirty="0" err="1" smtClean="0">
                <a:solidFill>
                  <a:schemeClr val="tx1"/>
                </a:solidFill>
              </a:rPr>
              <a:t>Occupied</a:t>
            </a:r>
            <a:r>
              <a:rPr lang="ca-ES" sz="1500" i="1" dirty="0" smtClean="0">
                <a:solidFill>
                  <a:schemeClr val="tx1"/>
                </a:solidFill>
              </a:rPr>
              <a:t> Posts + N. of </a:t>
            </a:r>
            <a:r>
              <a:rPr lang="ca-ES" sz="1500" i="1" dirty="0" err="1" smtClean="0">
                <a:solidFill>
                  <a:schemeClr val="tx1"/>
                </a:solidFill>
              </a:rPr>
              <a:t>Job</a:t>
            </a:r>
            <a:r>
              <a:rPr lang="ca-ES" sz="1500" i="1" dirty="0" smtClean="0">
                <a:solidFill>
                  <a:schemeClr val="tx1"/>
                </a:solidFill>
              </a:rPr>
              <a:t> </a:t>
            </a:r>
            <a:r>
              <a:rPr lang="ca-ES" sz="1500" i="1" dirty="0" err="1" smtClean="0">
                <a:solidFill>
                  <a:schemeClr val="tx1"/>
                </a:solidFill>
              </a:rPr>
              <a:t>Vacancies</a:t>
            </a:r>
            <a:r>
              <a:rPr lang="ca-ES" sz="1500" i="1" dirty="0" smtClean="0">
                <a:solidFill>
                  <a:schemeClr val="tx1"/>
                </a:solidFill>
              </a:rPr>
              <a:t>)·100</a:t>
            </a:r>
          </a:p>
          <a:p>
            <a:pPr marL="355600" lvl="1" indent="0" algn="just">
              <a:buNone/>
            </a:pPr>
            <a:endParaRPr lang="ca-ES" sz="1500" dirty="0" smtClean="0">
              <a:solidFill>
                <a:schemeClr val="tx1"/>
              </a:solidFill>
            </a:endParaRPr>
          </a:p>
          <a:p>
            <a:pPr marL="355600" lvl="1" indent="0" algn="just">
              <a:buNone/>
            </a:pPr>
            <a:r>
              <a:rPr lang="ca-ES" sz="1500" dirty="0" smtClean="0">
                <a:solidFill>
                  <a:schemeClr val="tx1"/>
                </a:solidFill>
              </a:rPr>
              <a:t>És d’especial interès la relació entre vacants i desocupació, coneguda amb el nom de corba </a:t>
            </a:r>
            <a:r>
              <a:rPr lang="ca-ES" sz="1500" i="1" dirty="0" err="1" smtClean="0">
                <a:solidFill>
                  <a:schemeClr val="tx1"/>
                </a:solidFill>
              </a:rPr>
              <a:t>Beveridge</a:t>
            </a:r>
            <a:r>
              <a:rPr lang="ca-ES" sz="1500" dirty="0" smtClean="0">
                <a:solidFill>
                  <a:schemeClr val="tx1"/>
                </a:solidFill>
              </a:rPr>
              <a:t>. La corba mostra la relació negativa entre els dos. Fluctuacions en la demanda agregada generen moviments en la corba. Durant les contraccions econòmiques ..., mentre que en expansions ... </a:t>
            </a:r>
          </a:p>
          <a:p>
            <a:pPr marL="355600" lvl="1" indent="0" algn="just">
              <a:buNone/>
            </a:pPr>
            <a:endParaRPr lang="ca-ES" sz="1500" dirty="0" smtClean="0">
              <a:solidFill>
                <a:schemeClr val="tx1"/>
              </a:solidFill>
            </a:endParaRPr>
          </a:p>
          <a:p>
            <a:pPr marL="355600" lvl="1" indent="0" algn="just">
              <a:buNone/>
            </a:pPr>
            <a:r>
              <a:rPr lang="ca-ES" sz="1500" dirty="0" smtClean="0">
                <a:solidFill>
                  <a:schemeClr val="tx1"/>
                </a:solidFill>
              </a:rPr>
              <a:t>Canvis estructurals en l’economia generen desplaçaments de la corba.  Quan hi ha un creixement desigual entre les regions i sectors la coincidència </a:t>
            </a:r>
            <a:r>
              <a:rPr lang="ca-ES" sz="1500" i="1" dirty="0" smtClean="0">
                <a:solidFill>
                  <a:schemeClr val="tx1"/>
                </a:solidFill>
              </a:rPr>
              <a:t>(</a:t>
            </a:r>
            <a:r>
              <a:rPr lang="ca-ES" sz="1500" i="1" dirty="0" err="1" smtClean="0">
                <a:solidFill>
                  <a:schemeClr val="tx1"/>
                </a:solidFill>
              </a:rPr>
              <a:t>matching</a:t>
            </a:r>
            <a:r>
              <a:rPr lang="ca-ES" sz="1500" i="1" dirty="0" smtClean="0">
                <a:solidFill>
                  <a:schemeClr val="tx1"/>
                </a:solidFill>
              </a:rPr>
              <a:t> </a:t>
            </a:r>
            <a:r>
              <a:rPr lang="ca-ES" sz="1500" i="1" dirty="0" err="1" smtClean="0">
                <a:solidFill>
                  <a:schemeClr val="tx1"/>
                </a:solidFill>
              </a:rPr>
              <a:t>efficiency</a:t>
            </a:r>
            <a:r>
              <a:rPr lang="ca-ES" sz="1500" i="1" dirty="0" smtClean="0">
                <a:solidFill>
                  <a:schemeClr val="tx1"/>
                </a:solidFill>
              </a:rPr>
              <a:t>)</a:t>
            </a:r>
            <a:r>
              <a:rPr lang="ca-ES" sz="1500" dirty="0" smtClean="0">
                <a:solidFill>
                  <a:schemeClr val="tx1"/>
                </a:solidFill>
              </a:rPr>
              <a:t> entre l’oferta i la demanda laboral disminueix. El corresponent moviment consisteix en ... El moviment contrari consisteix en ... i s’observa quan ...</a:t>
            </a:r>
          </a:p>
          <a:p>
            <a:pPr marL="355600" lvl="1" indent="0" algn="just">
              <a:buNone/>
            </a:pPr>
            <a:endParaRPr lang="ca-ES" sz="1500" dirty="0" smtClean="0">
              <a:solidFill>
                <a:schemeClr val="tx1"/>
              </a:solidFill>
            </a:endParaRPr>
          </a:p>
          <a:p>
            <a:pPr marL="355600" lvl="1" indent="0" algn="just">
              <a:buNone/>
            </a:pPr>
            <a:r>
              <a:rPr lang="ca-ES" sz="1500" dirty="0" smtClean="0">
                <a:solidFill>
                  <a:schemeClr val="tx1"/>
                </a:solidFill>
              </a:rPr>
              <a:t>L’anàlisi empíric de la corba pot ser complicat ja que pressions per diferents moviments tindran lloc en el mateix temps a diferents intensitats. </a:t>
            </a:r>
          </a:p>
          <a:p>
            <a:pPr marL="355600" lvl="1" indent="0" algn="just">
              <a:buNone/>
            </a:pPr>
            <a:r>
              <a:rPr lang="ca-ES" sz="1500" dirty="0" smtClean="0">
                <a:solidFill>
                  <a:schemeClr val="tx1"/>
                </a:solidFill>
              </a:rPr>
              <a:t>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28</a:t>
            </a:fld>
            <a:endParaRPr lang="ca-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7. Oferta de treball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r>
              <a:rPr lang="ca-ES" sz="1500" dirty="0" smtClean="0">
                <a:solidFill>
                  <a:schemeClr val="tx1"/>
                </a:solidFill>
              </a:rPr>
              <a:t>p: </a:t>
            </a:r>
            <a:r>
              <a:rPr lang="ca-ES" sz="1500" i="1" dirty="0" smtClean="0">
                <a:solidFill>
                  <a:schemeClr val="tx1"/>
                </a:solidFill>
              </a:rPr>
              <a:t>provisional</a:t>
            </a:r>
          </a:p>
          <a:p>
            <a:pPr marL="355600" lvl="1" indent="0">
              <a:buNone/>
            </a:pPr>
            <a:r>
              <a:rPr lang="ca-ES" sz="1500" dirty="0" smtClean="0">
                <a:solidFill>
                  <a:schemeClr val="tx1"/>
                </a:solidFill>
              </a:rPr>
              <a:t>c</a:t>
            </a:r>
            <a:r>
              <a:rPr lang="ca-ES" sz="1500" i="1" dirty="0" smtClean="0">
                <a:solidFill>
                  <a:schemeClr val="tx1"/>
                </a:solidFill>
              </a:rPr>
              <a:t>: confidencial</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29</a:t>
            </a:fld>
            <a:endParaRPr lang="ca-ES"/>
          </a:p>
        </p:txBody>
      </p:sp>
      <p:pic>
        <p:nvPicPr>
          <p:cNvPr id="4098" name="Picture 2"/>
          <p:cNvPicPr>
            <a:picLocks noChangeAspect="1" noChangeArrowheads="1"/>
          </p:cNvPicPr>
          <p:nvPr/>
        </p:nvPicPr>
        <p:blipFill>
          <a:blip r:embed="rId2"/>
          <a:srcRect l="14612" t="18310" r="15753" b="64789"/>
          <a:stretch>
            <a:fillRect/>
          </a:stretch>
        </p:blipFill>
        <p:spPr bwMode="auto">
          <a:xfrm>
            <a:off x="2357422" y="1500174"/>
            <a:ext cx="4357718" cy="1143008"/>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4612" t="56338" r="15753" b="41549"/>
          <a:stretch>
            <a:fillRect/>
          </a:stretch>
        </p:blipFill>
        <p:spPr bwMode="auto">
          <a:xfrm>
            <a:off x="2357422" y="2643182"/>
            <a:ext cx="4357718" cy="142876"/>
          </a:xfrm>
          <a:prstGeom prst="rect">
            <a:avLst/>
          </a:prstGeom>
          <a:noFill/>
          <a:ln w="9525">
            <a:noFill/>
            <a:miter lim="800000"/>
            <a:headEnd/>
            <a:tailEnd/>
          </a:ln>
          <a:effectLst/>
        </p:spPr>
      </p:pic>
      <p:pic>
        <p:nvPicPr>
          <p:cNvPr id="4099" name="Picture 3"/>
          <p:cNvPicPr>
            <a:picLocks noChangeAspect="1" noChangeArrowheads="1"/>
          </p:cNvPicPr>
          <p:nvPr/>
        </p:nvPicPr>
        <p:blipFill>
          <a:blip r:embed="rId3"/>
          <a:srcRect l="13470" t="23591" r="18036" b="47888"/>
          <a:stretch>
            <a:fillRect/>
          </a:stretch>
        </p:blipFill>
        <p:spPr bwMode="auto">
          <a:xfrm>
            <a:off x="2357422" y="3071810"/>
            <a:ext cx="4286280" cy="1928826"/>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3470" t="73239" r="18036" b="24648"/>
          <a:stretch>
            <a:fillRect/>
          </a:stretch>
        </p:blipFill>
        <p:spPr bwMode="auto">
          <a:xfrm>
            <a:off x="2357422" y="5000636"/>
            <a:ext cx="4286280" cy="14287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0. Conceptes bàsics previs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FontTx/>
              <a:buChar char="-"/>
            </a:pPr>
            <a:r>
              <a:rPr lang="ca-ES" sz="1400" dirty="0" smtClean="0"/>
              <a:t> Cicles econòmics:</a:t>
            </a:r>
          </a:p>
          <a:p>
            <a:pPr marL="92075" indent="17463" algn="just">
              <a:buFontTx/>
              <a:buChar char="-"/>
            </a:pPr>
            <a:endParaRPr lang="ca-ES" sz="1400" dirty="0" smtClean="0"/>
          </a:p>
          <a:p>
            <a:pPr marL="92075" indent="17463" algn="just">
              <a:buNone/>
            </a:pPr>
            <a:r>
              <a:rPr lang="en-US" sz="1400" i="1" dirty="0" smtClean="0"/>
              <a:t>The business cycle or economic cycle is the downward and upward movement of gross domestic product (GDP) around its long-term growth trend. These fluctuations typically involve shifts over time between periods of relatively rapid economic growth (expansions or booms), and periods of relative stagnation or decline (contractions or recessions).</a:t>
            </a:r>
          </a:p>
          <a:p>
            <a:pPr marL="92075" indent="17463" algn="just">
              <a:buNone/>
            </a:pPr>
            <a:endParaRPr lang="en-US" sz="1400" dirty="0" smtClean="0"/>
          </a:p>
          <a:p>
            <a:pPr marL="92075" indent="17463" algn="just">
              <a:buNone/>
            </a:pPr>
            <a:r>
              <a:rPr lang="en-US" sz="1400" dirty="0" err="1" smtClean="0"/>
              <a:t>Fases</a:t>
            </a:r>
            <a:r>
              <a:rPr lang="en-US" sz="1400" dirty="0" smtClean="0"/>
              <a:t>:</a:t>
            </a:r>
          </a:p>
          <a:p>
            <a:pPr algn="just"/>
            <a:r>
              <a:rPr lang="es-ES" sz="1400" dirty="0" smtClean="0"/>
              <a:t>Recuperación o reactivación: es la fase ascendente. Se produce una renovación del capital que tiene efectos multiplicadores sobre la actividad económica generando una fase de crecimiento económico y de superación de la crisis. La economía está en </a:t>
            </a:r>
            <a:r>
              <a:rPr lang="es-ES" sz="1400" b="1" dirty="0" smtClean="0"/>
              <a:t>expansión</a:t>
            </a:r>
            <a:r>
              <a:rPr lang="es-ES" sz="1400" dirty="0" smtClean="0"/>
              <a:t> cuando la actividad general supera el auge del ciclo económico anterior.</a:t>
            </a:r>
          </a:p>
          <a:p>
            <a:pPr algn="just"/>
            <a:r>
              <a:rPr lang="es-ES" sz="1400" dirty="0" smtClean="0"/>
              <a:t>Auge: Es el momento más elevado. En este punto se producen una serie de rigideces que interrumpen el crecimiento de la economía, propiciando el comienzo de una fase de recesión.</a:t>
            </a:r>
          </a:p>
          <a:p>
            <a:pPr algn="just"/>
            <a:r>
              <a:rPr lang="es-ES" sz="1400" dirty="0" smtClean="0"/>
              <a:t>Recesión: Corresponde a la fase descendente del ciclo. Se produce una caída importante de la inversión, la producción y el empleo. Una crisis es una recesión particularmente abrupta. Si además durante la recesión la economía cae por debajo del nivel mínimo de la recesión anterior estamos frente a una </a:t>
            </a:r>
            <a:r>
              <a:rPr lang="es-ES" sz="1400" b="1" dirty="0" smtClean="0"/>
              <a:t>contracción</a:t>
            </a:r>
            <a:r>
              <a:rPr lang="es-ES" sz="1400" dirty="0" smtClean="0"/>
              <a:t>.</a:t>
            </a:r>
          </a:p>
          <a:p>
            <a:pPr algn="just"/>
            <a:r>
              <a:rPr lang="es-ES" sz="1400" dirty="0" smtClean="0"/>
              <a:t>Depresión: el punto más bajo del ciclo. Se caracteriza por un alto nivel de desempleo y una baja demanda de los consumidores en relación con la capacidad productiva de bienes de consumo. Durante esta fase los precios bajan o permanecen estables.</a:t>
            </a:r>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a:t>
            </a:fld>
            <a:endParaRPr lang="ca-ES"/>
          </a:p>
        </p:txBody>
      </p:sp>
      <p:pic>
        <p:nvPicPr>
          <p:cNvPr id="1026" name="Picture 2" descr="Economic cycle.svg"/>
          <p:cNvPicPr>
            <a:picLocks noChangeAspect="1" noChangeArrowheads="1"/>
          </p:cNvPicPr>
          <p:nvPr/>
        </p:nvPicPr>
        <p:blipFill>
          <a:blip r:embed="rId2"/>
          <a:srcRect t="11249"/>
          <a:stretch>
            <a:fillRect/>
          </a:stretch>
        </p:blipFill>
        <p:spPr bwMode="auto">
          <a:xfrm>
            <a:off x="6215074" y="857232"/>
            <a:ext cx="2357454" cy="1013205"/>
          </a:xfrm>
          <a:prstGeom prst="rect">
            <a:avLst/>
          </a:prstGeom>
          <a:noFill/>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7. Oferta de treball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a:p>
            <a:pPr marL="355600" lvl="1" indent="0">
              <a:buNone/>
            </a:pPr>
            <a:endParaRPr lang="ca-ES" sz="15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30</a:t>
            </a:fld>
            <a:endParaRPr lang="ca-ES"/>
          </a:p>
        </p:txBody>
      </p:sp>
      <p:pic>
        <p:nvPicPr>
          <p:cNvPr id="5122" name="Picture 2"/>
          <p:cNvPicPr>
            <a:picLocks noChangeAspect="1" noChangeArrowheads="1"/>
          </p:cNvPicPr>
          <p:nvPr/>
        </p:nvPicPr>
        <p:blipFill>
          <a:blip r:embed="rId2"/>
          <a:srcRect l="12328" t="26760" r="16895" b="25704"/>
          <a:stretch>
            <a:fillRect/>
          </a:stretch>
        </p:blipFill>
        <p:spPr bwMode="auto">
          <a:xfrm>
            <a:off x="2214546" y="1500174"/>
            <a:ext cx="4429156" cy="3214710"/>
          </a:xfrm>
          <a:prstGeom prst="rect">
            <a:avLst/>
          </a:prstGeom>
          <a:noFill/>
          <a:ln w="9525">
            <a:noFill/>
            <a:miter lim="800000"/>
            <a:headEnd/>
            <a:tailEnd/>
          </a:ln>
          <a:effectLst/>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41325" lvl="1" indent="0" algn="just">
              <a:buNone/>
            </a:pPr>
            <a:r>
              <a:rPr lang="ca-ES" sz="1500" dirty="0" smtClean="0">
                <a:solidFill>
                  <a:schemeClr val="tx1"/>
                </a:solidFill>
              </a:rPr>
              <a:t>Les retribucions brutes són la part més important dels costos laborals. Es pot obtenir informació de les retribucions anuals per treballador segons si té jornada completa o parcial. Els resultats són informació harmonitzada de les retribucions per països, activitat econòmica, dimensió de l’empresa i gènere. S’analitzen empreses de més de 10 treballadors. </a:t>
            </a:r>
          </a:p>
          <a:p>
            <a:pPr marL="441325" lvl="1" indent="0" algn="just">
              <a:buNone/>
            </a:pPr>
            <a:endParaRPr lang="ca-ES" sz="1500" dirty="0" smtClean="0">
              <a:solidFill>
                <a:schemeClr val="tx1"/>
              </a:solidFill>
            </a:endParaRPr>
          </a:p>
          <a:p>
            <a:pPr marL="441325" lvl="1" indent="0" algn="just">
              <a:buNone/>
            </a:pPr>
            <a:r>
              <a:rPr lang="ca-ES" sz="1500" dirty="0" smtClean="0">
                <a:solidFill>
                  <a:schemeClr val="tx1"/>
                </a:solidFill>
              </a:rPr>
              <a:t>Les retribucions brutes cobreixen la remuneració pagada directament al treballador, sense comptar deduccions ni la contribució a la seguretat social a pagar pel treballador retinguda per l’empresari. </a:t>
            </a:r>
          </a:p>
          <a:p>
            <a:pPr marL="441325" lvl="1" indent="0" algn="just">
              <a:buNone/>
            </a:pPr>
            <a:endParaRPr lang="ca-ES" sz="1500" dirty="0" smtClean="0">
              <a:solidFill>
                <a:schemeClr val="tx1"/>
              </a:solidFill>
            </a:endParaRPr>
          </a:p>
          <a:p>
            <a:pPr marL="441325" lvl="1" indent="0" algn="just">
              <a:buNone/>
            </a:pPr>
            <a:r>
              <a:rPr lang="ca-ES" sz="1500" dirty="0" smtClean="0">
                <a:solidFill>
                  <a:schemeClr val="tx1"/>
                </a:solidFill>
              </a:rPr>
              <a:t>Totes les bonificacions, pagades regularment o no, s’inclouen en les estadístiques anuals. </a:t>
            </a:r>
          </a:p>
          <a:p>
            <a:pPr marL="441325" lvl="1" indent="0" algn="just">
              <a:buNone/>
            </a:pPr>
            <a:endParaRPr lang="ca-ES" sz="1500" dirty="0" smtClean="0">
              <a:solidFill>
                <a:schemeClr val="tx1"/>
              </a:solidFill>
            </a:endParaRPr>
          </a:p>
          <a:p>
            <a:pPr marL="441325" lvl="1" indent="0" algn="just">
              <a:buNone/>
            </a:pPr>
            <a:r>
              <a:rPr lang="ca-ES" sz="1500" dirty="0" smtClean="0">
                <a:solidFill>
                  <a:schemeClr val="tx1"/>
                </a:solidFill>
              </a:rPr>
              <a:t>La </a:t>
            </a:r>
            <a:r>
              <a:rPr lang="ca-ES" sz="1500" i="1" dirty="0" err="1" smtClean="0">
                <a:solidFill>
                  <a:schemeClr val="tx1"/>
                </a:solidFill>
              </a:rPr>
              <a:t>Structure</a:t>
            </a:r>
            <a:r>
              <a:rPr lang="ca-ES" sz="1500" i="1" dirty="0" smtClean="0">
                <a:solidFill>
                  <a:schemeClr val="tx1"/>
                </a:solidFill>
              </a:rPr>
              <a:t> of </a:t>
            </a:r>
            <a:r>
              <a:rPr lang="ca-ES" sz="1500" i="1" dirty="0" err="1" smtClean="0">
                <a:solidFill>
                  <a:schemeClr val="tx1"/>
                </a:solidFill>
              </a:rPr>
              <a:t>Earnings</a:t>
            </a:r>
            <a:r>
              <a:rPr lang="ca-ES" sz="1500" i="1" dirty="0" smtClean="0">
                <a:solidFill>
                  <a:schemeClr val="tx1"/>
                </a:solidFill>
              </a:rPr>
              <a:t> </a:t>
            </a:r>
            <a:r>
              <a:rPr lang="ca-ES" sz="1500" i="1" dirty="0" err="1" smtClean="0">
                <a:solidFill>
                  <a:schemeClr val="tx1"/>
                </a:solidFill>
              </a:rPr>
              <a:t>Survey</a:t>
            </a:r>
            <a:r>
              <a:rPr lang="ca-ES" sz="1500" dirty="0" smtClean="0">
                <a:solidFill>
                  <a:schemeClr val="tx1"/>
                </a:solidFill>
              </a:rPr>
              <a:t> proporciona informació més detallada sobre la relació entre el nivell de retribucions i característiques individuals dels treballadors (gènere, edat, ocupació, durada del servei,...).  </a:t>
            </a:r>
            <a:r>
              <a:rPr lang="ca-ES" sz="1500" dirty="0" err="1" smtClean="0">
                <a:solidFill>
                  <a:schemeClr val="tx1"/>
                </a:solidFill>
              </a:rPr>
              <a:t>L’Eurostat</a:t>
            </a:r>
            <a:r>
              <a:rPr lang="ca-ES" sz="1500" dirty="0" smtClean="0">
                <a:solidFill>
                  <a:schemeClr val="tx1"/>
                </a:solidFill>
              </a:rPr>
              <a:t> presenta taules per remuneracions anuals, mensuals i per hores, nombre d’hores pagades, vacances, nombre de treballadors, etc.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31</a:t>
            </a:fld>
            <a:endParaRPr lang="ca-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32</a:t>
            </a:fld>
            <a:endParaRPr lang="ca-ES"/>
          </a:p>
        </p:txBody>
      </p:sp>
      <p:pic>
        <p:nvPicPr>
          <p:cNvPr id="11266" name="Picture 2"/>
          <p:cNvPicPr>
            <a:picLocks noChangeAspect="1" noChangeArrowheads="1"/>
          </p:cNvPicPr>
          <p:nvPr/>
        </p:nvPicPr>
        <p:blipFill>
          <a:blip r:embed="rId2"/>
          <a:srcRect l="13562" t="34155" r="13563" b="53169"/>
          <a:stretch>
            <a:fillRect/>
          </a:stretch>
        </p:blipFill>
        <p:spPr bwMode="auto">
          <a:xfrm>
            <a:off x="2000232" y="2357430"/>
            <a:ext cx="5143536" cy="857256"/>
          </a:xfrm>
          <a:prstGeom prst="rect">
            <a:avLst/>
          </a:prstGeom>
          <a:noFill/>
          <a:ln w="9525">
            <a:noFill/>
            <a:miter lim="800000"/>
            <a:headEnd/>
            <a:tailEnd/>
          </a:ln>
          <a:effectLst/>
        </p:spPr>
      </p:pic>
      <p:pic>
        <p:nvPicPr>
          <p:cNvPr id="6" name="Picture 2"/>
          <p:cNvPicPr>
            <a:picLocks noGrp="1" noChangeAspect="1" noChangeArrowheads="1"/>
          </p:cNvPicPr>
          <p:nvPr>
            <p:ph idx="1"/>
          </p:nvPr>
        </p:nvPicPr>
        <p:blipFill>
          <a:blip r:embed="rId2"/>
          <a:srcRect l="13562" t="71127" r="13563" b="24648"/>
          <a:stretch>
            <a:fillRect/>
          </a:stretch>
        </p:blipFill>
        <p:spPr bwMode="auto">
          <a:xfrm>
            <a:off x="2000232" y="3214686"/>
            <a:ext cx="5143536" cy="285720"/>
          </a:xfrm>
          <a:prstGeom prst="rect">
            <a:avLst/>
          </a:prstGeom>
          <a:noFill/>
          <a:ln w="9525">
            <a:noFill/>
            <a:miter lim="800000"/>
            <a:headEnd/>
            <a:tailEnd/>
          </a:ln>
          <a:effectLst/>
        </p:spPr>
      </p:pic>
      <p:pic>
        <p:nvPicPr>
          <p:cNvPr id="11267" name="Picture 3"/>
          <p:cNvPicPr>
            <a:picLocks noChangeAspect="1" noChangeArrowheads="1"/>
          </p:cNvPicPr>
          <p:nvPr/>
        </p:nvPicPr>
        <p:blipFill>
          <a:blip r:embed="rId3"/>
          <a:srcRect l="11538" t="23591" r="15587" b="44718"/>
          <a:stretch>
            <a:fillRect/>
          </a:stretch>
        </p:blipFill>
        <p:spPr bwMode="auto">
          <a:xfrm>
            <a:off x="2000232" y="3857628"/>
            <a:ext cx="5143536" cy="2143140"/>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1538" t="79437" r="15587" b="17253"/>
          <a:stretch>
            <a:fillRect/>
          </a:stretch>
        </p:blipFill>
        <p:spPr bwMode="auto">
          <a:xfrm>
            <a:off x="2000232" y="6000768"/>
            <a:ext cx="5143536" cy="223838"/>
          </a:xfrm>
          <a:prstGeom prst="rect">
            <a:avLst/>
          </a:prstGeom>
          <a:noFill/>
          <a:ln w="9525">
            <a:noFill/>
            <a:miter lim="800000"/>
            <a:headEnd/>
            <a:tailEnd/>
          </a:ln>
          <a:effectLst/>
        </p:spPr>
      </p:pic>
      <p:sp>
        <p:nvSpPr>
          <p:cNvPr id="9" name="8 CuadroTexto"/>
          <p:cNvSpPr txBox="1"/>
          <p:nvPr/>
        </p:nvSpPr>
        <p:spPr>
          <a:xfrm>
            <a:off x="1428728" y="1714488"/>
            <a:ext cx="6000792" cy="338554"/>
          </a:xfrm>
          <a:prstGeom prst="rect">
            <a:avLst/>
          </a:prstGeom>
          <a:noFill/>
        </p:spPr>
        <p:txBody>
          <a:bodyPr wrap="square" rtlCol="0">
            <a:spAutoFit/>
          </a:bodyPr>
          <a:lstStyle/>
          <a:p>
            <a:r>
              <a:rPr lang="ca-ES" sz="1600" dirty="0" smtClean="0"/>
              <a:t>Retribució mitjana anual (euros)</a:t>
            </a:r>
            <a:endParaRPr lang="ca-ES" sz="1600"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41325" lvl="1" indent="0" algn="just">
              <a:buFontTx/>
              <a:buChar char="-"/>
            </a:pPr>
            <a:r>
              <a:rPr lang="ca-ES" sz="1500" i="1" dirty="0" err="1" smtClean="0">
                <a:solidFill>
                  <a:schemeClr val="tx1"/>
                </a:solidFill>
              </a:rPr>
              <a:t>Gender</a:t>
            </a:r>
            <a:r>
              <a:rPr lang="ca-ES" sz="1500" i="1" dirty="0" smtClean="0">
                <a:solidFill>
                  <a:schemeClr val="tx1"/>
                </a:solidFill>
              </a:rPr>
              <a:t> </a:t>
            </a:r>
            <a:r>
              <a:rPr lang="ca-ES" sz="1500" i="1" dirty="0" err="1" smtClean="0">
                <a:solidFill>
                  <a:schemeClr val="tx1"/>
                </a:solidFill>
              </a:rPr>
              <a:t>pay</a:t>
            </a:r>
            <a:r>
              <a:rPr lang="ca-ES" sz="1500" i="1" dirty="0" smtClean="0">
                <a:solidFill>
                  <a:schemeClr val="tx1"/>
                </a:solidFill>
              </a:rPr>
              <a:t> gap</a:t>
            </a:r>
          </a:p>
          <a:p>
            <a:pPr marL="441325" lvl="1" indent="0" algn="just">
              <a:buFontTx/>
              <a:buChar char="-"/>
            </a:pPr>
            <a:endParaRPr lang="ca-ES" sz="1500" i="1" dirty="0" smtClean="0">
              <a:solidFill>
                <a:schemeClr val="tx1"/>
              </a:solidFill>
            </a:endParaRPr>
          </a:p>
          <a:p>
            <a:pPr marL="441325" lvl="1" indent="0" algn="just">
              <a:buNone/>
            </a:pPr>
            <a:r>
              <a:rPr lang="ca-ES" sz="1500" dirty="0" smtClean="0">
                <a:solidFill>
                  <a:schemeClr val="tx1"/>
                </a:solidFill>
              </a:rPr>
              <a:t>El </a:t>
            </a:r>
            <a:r>
              <a:rPr lang="ca-ES" sz="1500" i="1" dirty="0" err="1" smtClean="0">
                <a:solidFill>
                  <a:schemeClr val="tx1"/>
                </a:solidFill>
              </a:rPr>
              <a:t>unadjusted</a:t>
            </a:r>
            <a:r>
              <a:rPr lang="ca-ES" sz="1500" i="1" dirty="0" smtClean="0">
                <a:solidFill>
                  <a:schemeClr val="tx1"/>
                </a:solidFill>
              </a:rPr>
              <a:t> </a:t>
            </a:r>
            <a:r>
              <a:rPr lang="ca-ES" sz="1500" i="1" dirty="0" err="1" smtClean="0">
                <a:solidFill>
                  <a:schemeClr val="tx1"/>
                </a:solidFill>
              </a:rPr>
              <a:t>Gender</a:t>
            </a:r>
            <a:r>
              <a:rPr lang="ca-ES" sz="1500" i="1" dirty="0" smtClean="0">
                <a:solidFill>
                  <a:schemeClr val="tx1"/>
                </a:solidFill>
              </a:rPr>
              <a:t> </a:t>
            </a:r>
            <a:r>
              <a:rPr lang="ca-ES" sz="1500" i="1" dirty="0" err="1" smtClean="0">
                <a:solidFill>
                  <a:schemeClr val="tx1"/>
                </a:solidFill>
              </a:rPr>
              <a:t>Pay</a:t>
            </a:r>
            <a:r>
              <a:rPr lang="ca-ES" sz="1500" i="1" dirty="0" smtClean="0">
                <a:solidFill>
                  <a:schemeClr val="tx1"/>
                </a:solidFill>
              </a:rPr>
              <a:t> Gap</a:t>
            </a:r>
            <a:r>
              <a:rPr lang="ca-ES" sz="1500" dirty="0" smtClean="0">
                <a:solidFill>
                  <a:schemeClr val="tx1"/>
                </a:solidFill>
              </a:rPr>
              <a:t> representa la diferència entre les retribucions brutes per hora d’homes i de dones com a percentatge de les primeres. Cobreix totes les activitats econòmiques excepte l’agricultura, la pesca i l’administració pública, i empreses de com a mínim 10 treballadors. S’inclouen pagues d’hores extres i s’exclouen pagaments no regulars. </a:t>
            </a:r>
          </a:p>
          <a:p>
            <a:pPr marL="441325" lvl="1" indent="0" algn="just">
              <a:buNone/>
            </a:pPr>
            <a:endParaRPr lang="ca-ES" sz="1500" dirty="0" smtClean="0">
              <a:solidFill>
                <a:schemeClr val="tx1"/>
              </a:solidFill>
            </a:endParaRPr>
          </a:p>
          <a:p>
            <a:pPr marL="441325" lvl="1" indent="0" algn="just">
              <a:buNone/>
            </a:pPr>
            <a:r>
              <a:rPr lang="ca-ES" sz="1500" dirty="0" smtClean="0">
                <a:solidFill>
                  <a:schemeClr val="tx1"/>
                </a:solidFill>
              </a:rPr>
              <a:t>Es defineix com a no ajustat (a característiques individuals que podrien explicar part de les diferències) perquè persegueix oferir una visió completa en termes de salaris. </a:t>
            </a:r>
          </a:p>
          <a:p>
            <a:pPr marL="441325" lvl="1" indent="0" algn="just">
              <a:buNone/>
            </a:pPr>
            <a:endParaRPr lang="ca-ES" sz="1500" dirty="0" smtClean="0">
              <a:solidFill>
                <a:schemeClr val="tx1"/>
              </a:solidFill>
            </a:endParaRPr>
          </a:p>
          <a:p>
            <a:pPr marL="441325" lvl="1" indent="0" algn="just">
              <a:buNone/>
            </a:pPr>
            <a:r>
              <a:rPr lang="ca-ES" sz="1500" dirty="0" smtClean="0">
                <a:solidFill>
                  <a:schemeClr val="tx1"/>
                </a:solidFill>
              </a:rPr>
              <a:t>Aquest gap és la conseqüència de diverses desigualtats en el mercat laboral com diferent tipus de feina, diferents patrons, etc. Com a resultat, el gap depèn d’un nombre de factors legals, socials i econòmics que van més enllà de “pagar el mateix per la mateixa feina”. </a:t>
            </a:r>
          </a:p>
          <a:p>
            <a:pPr marL="441325" lvl="1" indent="0" algn="just">
              <a:buNone/>
            </a:pPr>
            <a:endParaRPr lang="ca-ES" sz="1500" dirty="0" smtClean="0">
              <a:solidFill>
                <a:schemeClr val="tx1"/>
              </a:solidFill>
            </a:endParaRPr>
          </a:p>
          <a:p>
            <a:pPr marL="441325" lvl="1" indent="0" algn="just">
              <a:buNone/>
            </a:pPr>
            <a:endParaRPr lang="ca-ES" sz="15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33</a:t>
            </a:fld>
            <a:endParaRPr lang="ca-E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41325" lvl="1" indent="0" algn="just">
              <a:buNone/>
            </a:pPr>
            <a:r>
              <a:rPr lang="ca-ES" sz="1500" dirty="0" smtClean="0">
                <a:solidFill>
                  <a:schemeClr val="tx1"/>
                </a:solidFill>
              </a:rPr>
              <a:t>Dades del 2009</a:t>
            </a:r>
          </a:p>
          <a:p>
            <a:pPr marL="441325" lvl="1" indent="0" algn="just">
              <a:buNone/>
            </a:pPr>
            <a:endParaRPr lang="ca-ES" sz="1500" dirty="0" smtClean="0">
              <a:solidFill>
                <a:schemeClr val="tx1"/>
              </a:solidFill>
            </a:endParaRPr>
          </a:p>
          <a:p>
            <a:pPr marL="441325" lvl="1" indent="0" algn="just">
              <a:buNone/>
            </a:pPr>
            <a:endParaRPr lang="ca-ES" sz="1500" dirty="0" smtClean="0">
              <a:solidFill>
                <a:schemeClr val="tx1"/>
              </a:solidFill>
            </a:endParaRPr>
          </a:p>
          <a:p>
            <a:pPr marL="441325" lvl="1" indent="0" algn="just">
              <a:buNone/>
            </a:pPr>
            <a:endParaRPr lang="ca-ES" sz="15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34</a:t>
            </a:fld>
            <a:endParaRPr lang="ca-ES"/>
          </a:p>
        </p:txBody>
      </p:sp>
      <p:pic>
        <p:nvPicPr>
          <p:cNvPr id="12290" name="Picture 2"/>
          <p:cNvPicPr>
            <a:picLocks noChangeAspect="1" noChangeArrowheads="1"/>
          </p:cNvPicPr>
          <p:nvPr/>
        </p:nvPicPr>
        <p:blipFill>
          <a:blip r:embed="rId2"/>
          <a:srcRect l="10526" t="29929" r="83401" b="57395"/>
          <a:stretch>
            <a:fillRect/>
          </a:stretch>
        </p:blipFill>
        <p:spPr bwMode="auto">
          <a:xfrm>
            <a:off x="1785918" y="2071678"/>
            <a:ext cx="428628" cy="857256"/>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0526" t="70070" r="14575" b="26761"/>
          <a:stretch>
            <a:fillRect/>
          </a:stretch>
        </p:blipFill>
        <p:spPr bwMode="auto">
          <a:xfrm>
            <a:off x="1785918" y="2960466"/>
            <a:ext cx="5286412" cy="214314"/>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18623" t="29929" r="14575" b="57395"/>
          <a:stretch>
            <a:fillRect/>
          </a:stretch>
        </p:blipFill>
        <p:spPr bwMode="auto">
          <a:xfrm>
            <a:off x="2357422" y="2071678"/>
            <a:ext cx="4714908" cy="857256"/>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lnSpcReduction="10000"/>
          </a:bodyPr>
          <a:lstStyle/>
          <a:p>
            <a:pPr marL="441325" lvl="1" indent="0" algn="just">
              <a:buFontTx/>
              <a:buChar char="-"/>
            </a:pPr>
            <a:r>
              <a:rPr lang="ca-ES" sz="1500" dirty="0" smtClean="0">
                <a:solidFill>
                  <a:schemeClr val="tx1"/>
                </a:solidFill>
              </a:rPr>
              <a:t> Indicadors de  taxes fiscals</a:t>
            </a:r>
          </a:p>
          <a:p>
            <a:pPr marL="441325" lvl="1" indent="0" algn="just">
              <a:buFontTx/>
              <a:buChar char="-"/>
            </a:pPr>
            <a:endParaRPr lang="ca-ES" sz="1500" dirty="0" smtClean="0">
              <a:solidFill>
                <a:schemeClr val="tx1"/>
              </a:solidFill>
            </a:endParaRPr>
          </a:p>
          <a:p>
            <a:pPr marL="441325" lvl="1" indent="0" algn="just">
              <a:buNone/>
            </a:pPr>
            <a:r>
              <a:rPr lang="ca-ES" sz="1500" dirty="0" err="1" smtClean="0">
                <a:solidFill>
                  <a:schemeClr val="tx1"/>
                </a:solidFill>
              </a:rPr>
              <a:t>Monitoritzen</a:t>
            </a:r>
            <a:r>
              <a:rPr lang="ca-ES" sz="1500" dirty="0" smtClean="0">
                <a:solidFill>
                  <a:schemeClr val="tx1"/>
                </a:solidFill>
              </a:rPr>
              <a:t> </a:t>
            </a:r>
            <a:r>
              <a:rPr lang="ca-ES" sz="1500" dirty="0" err="1" smtClean="0">
                <a:solidFill>
                  <a:schemeClr val="tx1"/>
                </a:solidFill>
              </a:rPr>
              <a:t>l’incentiu</a:t>
            </a:r>
            <a:r>
              <a:rPr lang="ca-ES" sz="1500" dirty="0" smtClean="0">
                <a:solidFill>
                  <a:schemeClr val="tx1"/>
                </a:solidFill>
              </a:rPr>
              <a:t> a treballar. Es calculen d’acord a models de </a:t>
            </a:r>
            <a:r>
              <a:rPr lang="ca-ES" sz="1500" dirty="0" err="1" smtClean="0">
                <a:solidFill>
                  <a:schemeClr val="tx1"/>
                </a:solidFill>
                <a:hlinkClick r:id="rId2"/>
              </a:rPr>
              <a:t>l’OECD</a:t>
            </a:r>
            <a:r>
              <a:rPr lang="ca-ES" sz="1500" dirty="0" smtClean="0">
                <a:solidFill>
                  <a:schemeClr val="tx1"/>
                </a:solidFill>
                <a:hlinkClick r:id="rId2"/>
              </a:rPr>
              <a:t> </a:t>
            </a:r>
            <a:r>
              <a:rPr lang="ca-ES" sz="1500" dirty="0" smtClean="0">
                <a:solidFill>
                  <a:schemeClr val="tx1"/>
                </a:solidFill>
              </a:rPr>
              <a:t>àmpliament acceptats. Els indicadors es basen en retribucions anuals brutes i netes. La transició requereix la deducció d’impostos i les contribucions a la seguretat social. Hi ha diferències segons l’estat civil, el nombre de treballadors (per parelles) i el nombre de fills dependents. </a:t>
            </a:r>
          </a:p>
          <a:p>
            <a:pPr marL="441325" lvl="1" indent="0" algn="just">
              <a:buNone/>
            </a:pPr>
            <a:endParaRPr lang="ca-ES" sz="1500" dirty="0" smtClean="0">
              <a:solidFill>
                <a:schemeClr val="tx1"/>
              </a:solidFill>
            </a:endParaRPr>
          </a:p>
          <a:p>
            <a:pPr marL="441325" lvl="1" indent="0" algn="just">
              <a:buFont typeface="Arial" pitchFamily="34" charset="0"/>
              <a:buChar char="•"/>
            </a:pPr>
            <a:r>
              <a:rPr lang="ca-ES" sz="1500" dirty="0" smtClean="0">
                <a:solidFill>
                  <a:schemeClr val="tx1"/>
                </a:solidFill>
              </a:rPr>
              <a:t>  Taxa impositiva: impostos més contribucions a la SS a càrrec del treballador expressat com a percentatge de les retribucions brutes. </a:t>
            </a:r>
          </a:p>
          <a:p>
            <a:pPr marL="441325" lvl="1" indent="0" algn="just">
              <a:buFont typeface="Arial" pitchFamily="34" charset="0"/>
              <a:buChar char="•"/>
            </a:pPr>
            <a:r>
              <a:rPr lang="ca-ES" sz="1500" dirty="0" smtClean="0">
                <a:solidFill>
                  <a:schemeClr val="tx1"/>
                </a:solidFill>
              </a:rPr>
              <a:t>  Pressió fiscal sobre els costos laborals: impostos + contribucions a la SS (treballador i empresari) com a percentatge dels costos laborals.</a:t>
            </a:r>
          </a:p>
          <a:p>
            <a:pPr marL="441325" lvl="1" indent="0" algn="just">
              <a:buFont typeface="Arial" pitchFamily="34" charset="0"/>
              <a:buChar char="•"/>
            </a:pPr>
            <a:r>
              <a:rPr lang="ca-ES" sz="1500" dirty="0" smtClean="0">
                <a:solidFill>
                  <a:schemeClr val="tx1"/>
                </a:solidFill>
              </a:rPr>
              <a:t>  </a:t>
            </a:r>
            <a:r>
              <a:rPr lang="ca-ES" sz="1500" dirty="0" smtClean="0">
                <a:solidFill>
                  <a:schemeClr val="tx1"/>
                </a:solidFill>
                <a:hlinkClick r:id="rId3"/>
              </a:rPr>
              <a:t>Trampa de desocupació</a:t>
            </a:r>
            <a:r>
              <a:rPr lang="ca-ES" sz="1500" dirty="0" smtClean="0">
                <a:solidFill>
                  <a:schemeClr val="tx1"/>
                </a:solidFill>
              </a:rPr>
              <a:t>: mesura el percentatge de retribucions brutes perdudes en impostos quan una persona torna a estar ocupada.  Succeeix per la pèrdua de prestacions per desocupats combinat amb taxes més elevades i contribucions a la SS.  Es calcula per una persona sola sense nens que guanyi 67% de la mitjana. </a:t>
            </a:r>
          </a:p>
          <a:p>
            <a:pPr marL="441325" lvl="1" indent="0" algn="just">
              <a:buFont typeface="Arial" pitchFamily="34" charset="0"/>
              <a:buChar char="•"/>
            </a:pPr>
            <a:r>
              <a:rPr lang="ca-ES" sz="1500" dirty="0" smtClean="0">
                <a:solidFill>
                  <a:schemeClr val="tx1"/>
                </a:solidFill>
              </a:rPr>
              <a:t>  Trampa de salaris baixos: mesura el percentatge de retribucions brutes perdudes per l’efecte combinat d’impostos sobre la renta, contribucions a la SS i qualsevol retirada de beneficis quan la retribució passa del 33% al 67% de la mitjana. Es calcula per persones soles sense nens i per parelles amb dos nens on només un individu treballa.</a:t>
            </a:r>
          </a:p>
          <a:p>
            <a:pPr marL="441325" lvl="1" indent="0" algn="just">
              <a:buNone/>
            </a:pPr>
            <a:endParaRPr lang="ca-ES" sz="1500" dirty="0" smtClean="0">
              <a:solidFill>
                <a:schemeClr val="tx1"/>
              </a:solidFill>
            </a:endParaRPr>
          </a:p>
          <a:p>
            <a:pPr marL="441325" lvl="1" indent="0" algn="just">
              <a:buNone/>
            </a:pPr>
            <a:r>
              <a:rPr lang="ca-ES" sz="1500" dirty="0" err="1" smtClean="0">
                <a:solidFill>
                  <a:schemeClr val="tx1"/>
                </a:solidFill>
              </a:rPr>
              <a:t>Link</a:t>
            </a:r>
            <a:r>
              <a:rPr lang="ca-ES" sz="1500" dirty="0" smtClean="0">
                <a:solidFill>
                  <a:schemeClr val="tx1"/>
                </a:solidFill>
              </a:rPr>
              <a:t>: IRPF (</a:t>
            </a:r>
            <a:r>
              <a:rPr lang="ca-ES" sz="1500" dirty="0" smtClean="0">
                <a:solidFill>
                  <a:schemeClr val="tx1"/>
                </a:solidFill>
                <a:hlinkClick r:id="rId4"/>
              </a:rPr>
              <a:t>Agència Tributària</a:t>
            </a:r>
            <a:r>
              <a:rPr lang="ca-ES" sz="1500" dirty="0" smtClean="0">
                <a:solidFill>
                  <a:schemeClr val="tx1"/>
                </a:solidFill>
              </a:rPr>
              <a:t>, </a:t>
            </a:r>
            <a:r>
              <a:rPr lang="ca-ES" sz="1500" dirty="0" err="1" smtClean="0">
                <a:solidFill>
                  <a:schemeClr val="tx1"/>
                </a:solidFill>
                <a:hlinkClick r:id="rId5"/>
              </a:rPr>
              <a:t>BolsaMania</a:t>
            </a:r>
            <a:r>
              <a:rPr lang="ca-ES" sz="1500" dirty="0" smtClean="0">
                <a:solidFill>
                  <a:schemeClr val="tx1"/>
                </a:solidFill>
              </a:rPr>
              <a:t>)  </a:t>
            </a:r>
          </a:p>
          <a:p>
            <a:pPr marL="441325" lvl="1" indent="0" algn="just">
              <a:buFont typeface="Arial" pitchFamily="34" charset="0"/>
              <a:buChar char="•"/>
            </a:pPr>
            <a:endParaRPr lang="ca-ES" sz="15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35</a:t>
            </a:fld>
            <a:endParaRPr lang="ca-ES"/>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50850" lvl="1" indent="-39688" algn="just">
              <a:buFontTx/>
              <a:buChar char="-"/>
            </a:pPr>
            <a:r>
              <a:rPr lang="ca-ES" sz="1600" dirty="0" smtClean="0">
                <a:solidFill>
                  <a:schemeClr val="tx1"/>
                </a:solidFill>
              </a:rPr>
              <a:t> Salaris mínims</a:t>
            </a:r>
          </a:p>
          <a:p>
            <a:pPr marL="450850" lvl="1" indent="-39688" algn="just">
              <a:buFontTx/>
              <a:buChar char="-"/>
            </a:pPr>
            <a:endParaRPr lang="ca-ES" sz="1800" dirty="0" smtClean="0">
              <a:solidFill>
                <a:schemeClr val="tx1"/>
              </a:solidFill>
            </a:endParaRPr>
          </a:p>
          <a:p>
            <a:pPr marL="450850" lvl="1" indent="-9525" algn="just">
              <a:buNone/>
            </a:pPr>
            <a:r>
              <a:rPr lang="ca-ES" sz="1600" dirty="0" smtClean="0">
                <a:solidFill>
                  <a:schemeClr val="tx1"/>
                </a:solidFill>
              </a:rPr>
              <a:t>La majoria de països de la UE tenen una legislació nacional que fixa un salari mínim per llei (normalment es negocia amb/consulta a diferents agents socials) o per acord intersectorial.</a:t>
            </a:r>
          </a:p>
          <a:p>
            <a:pPr marL="450850" lvl="1" indent="-9525" algn="just">
              <a:buNone/>
            </a:pPr>
            <a:endParaRPr lang="ca-ES" sz="1600" dirty="0" smtClean="0">
              <a:solidFill>
                <a:schemeClr val="tx1"/>
              </a:solidFill>
            </a:endParaRPr>
          </a:p>
          <a:p>
            <a:pPr marL="450850" lvl="1" indent="-9525" algn="just">
              <a:buNone/>
            </a:pPr>
            <a:r>
              <a:rPr lang="ca-ES" sz="1600" dirty="0" smtClean="0">
                <a:solidFill>
                  <a:schemeClr val="tx1"/>
                </a:solidFill>
              </a:rPr>
              <a:t>Les estadístiques publicades per </a:t>
            </a:r>
            <a:r>
              <a:rPr lang="ca-ES" sz="1600" dirty="0" err="1" smtClean="0">
                <a:solidFill>
                  <a:schemeClr val="tx1"/>
                </a:solidFill>
              </a:rPr>
              <a:t>l’Eurostat</a:t>
            </a:r>
            <a:r>
              <a:rPr lang="ca-ES" sz="1600" dirty="0" smtClean="0">
                <a:solidFill>
                  <a:schemeClr val="tx1"/>
                </a:solidFill>
              </a:rPr>
              <a:t> fan referència a dades mensuals. </a:t>
            </a:r>
          </a:p>
          <a:p>
            <a:pPr marL="450850" lvl="1" indent="-9525" algn="just">
              <a:buNone/>
            </a:pPr>
            <a:endParaRPr lang="ca-ES" sz="1600" dirty="0" smtClean="0">
              <a:solidFill>
                <a:schemeClr val="tx1"/>
              </a:solidFill>
            </a:endParaRPr>
          </a:p>
          <a:p>
            <a:pPr marL="450850" lvl="1" indent="-9525" algn="just">
              <a:buNone/>
            </a:pPr>
            <a:r>
              <a:rPr lang="ca-ES" sz="1600" dirty="0" smtClean="0">
                <a:solidFill>
                  <a:schemeClr val="tx1"/>
                </a:solidFill>
              </a:rPr>
              <a:t>Aquest salari varia molt entre països degut en part als diferent nivells de preus de cada economia. Per tal d’eliminar l’efecte d’aquests diferents nivells, s’utilitza la Paritat de Poder Adquisitiu. </a:t>
            </a:r>
          </a:p>
          <a:p>
            <a:pPr marL="450850" lvl="1" indent="-39688">
              <a:buNone/>
            </a:pPr>
            <a:r>
              <a:rPr lang="ca-ES" sz="1800" dirty="0" smtClean="0">
                <a:solidFill>
                  <a:schemeClr val="tx1"/>
                </a:solidFill>
              </a:rPr>
              <a:t> </a:t>
            </a:r>
          </a:p>
          <a:p>
            <a:pPr marL="450850" lvl="1" indent="-39688">
              <a:buNone/>
            </a:pPr>
            <a:endParaRPr lang="ca-ES" sz="18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36</a:t>
            </a:fld>
            <a:endParaRPr lang="ca-E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50850" lvl="1" indent="-39688">
              <a:buNone/>
            </a:pPr>
            <a:r>
              <a:rPr lang="ca-ES" sz="1800" dirty="0" smtClean="0">
                <a:solidFill>
                  <a:schemeClr val="tx1"/>
                </a:solidFill>
              </a:rPr>
              <a:t>Gener 2011</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37</a:t>
            </a:fld>
            <a:endParaRPr lang="ca-ES"/>
          </a:p>
        </p:txBody>
      </p:sp>
      <p:pic>
        <p:nvPicPr>
          <p:cNvPr id="9218" name="Picture 2"/>
          <p:cNvPicPr>
            <a:picLocks noChangeAspect="1" noChangeArrowheads="1"/>
          </p:cNvPicPr>
          <p:nvPr/>
        </p:nvPicPr>
        <p:blipFill>
          <a:blip r:embed="rId2"/>
          <a:srcRect l="4897" t="33098" r="7649" b="14084"/>
          <a:stretch>
            <a:fillRect/>
          </a:stretch>
        </p:blipFill>
        <p:spPr bwMode="auto">
          <a:xfrm>
            <a:off x="71406" y="2214554"/>
            <a:ext cx="8929750" cy="3571900"/>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8. Retribucions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450850" lvl="1" indent="-39688">
              <a:buNone/>
            </a:pPr>
            <a:r>
              <a:rPr lang="ca-ES" sz="1400" i="1" dirty="0" err="1" smtClean="0">
                <a:solidFill>
                  <a:schemeClr val="tx1"/>
                </a:solidFill>
              </a:rPr>
              <a:t>NAC</a:t>
            </a:r>
            <a:r>
              <a:rPr lang="ca-ES" sz="1400" i="1" dirty="0" smtClean="0">
                <a:solidFill>
                  <a:schemeClr val="tx1"/>
                </a:solidFill>
              </a:rPr>
              <a:t>: </a:t>
            </a:r>
            <a:r>
              <a:rPr lang="ca-ES" sz="1400" i="1" dirty="0" err="1" smtClean="0">
                <a:solidFill>
                  <a:schemeClr val="tx1"/>
                </a:solidFill>
              </a:rPr>
              <a:t>national</a:t>
            </a:r>
            <a:r>
              <a:rPr lang="ca-ES" sz="1400" i="1" dirty="0" smtClean="0">
                <a:solidFill>
                  <a:schemeClr val="tx1"/>
                </a:solidFill>
              </a:rPr>
              <a:t> </a:t>
            </a:r>
            <a:r>
              <a:rPr lang="ca-ES" sz="1400" i="1" dirty="0" err="1" smtClean="0">
                <a:solidFill>
                  <a:schemeClr val="tx1"/>
                </a:solidFill>
              </a:rPr>
              <a:t>currency</a:t>
            </a:r>
            <a:endParaRPr lang="ca-ES" sz="1400" i="1" dirty="0" smtClean="0">
              <a:solidFill>
                <a:schemeClr val="tx1"/>
              </a:solidFill>
            </a:endParaRPr>
          </a:p>
          <a:p>
            <a:pPr marL="450850" lvl="1" indent="-39688">
              <a:buNone/>
            </a:pPr>
            <a:r>
              <a:rPr lang="ca-ES" sz="1400" i="1" dirty="0" err="1" smtClean="0">
                <a:solidFill>
                  <a:schemeClr val="tx1"/>
                </a:solidFill>
              </a:rPr>
              <a:t>PPS</a:t>
            </a:r>
            <a:r>
              <a:rPr lang="ca-ES" sz="1400" i="1" dirty="0" smtClean="0">
                <a:solidFill>
                  <a:schemeClr val="tx1"/>
                </a:solidFill>
              </a:rPr>
              <a:t>: </a:t>
            </a:r>
            <a:r>
              <a:rPr lang="ca-ES" sz="1400" i="1" dirty="0" err="1" smtClean="0">
                <a:solidFill>
                  <a:schemeClr val="tx1"/>
                </a:solidFill>
              </a:rPr>
              <a:t>adjusted</a:t>
            </a:r>
            <a:r>
              <a:rPr lang="ca-ES" sz="1400" i="1" dirty="0" smtClean="0">
                <a:solidFill>
                  <a:schemeClr val="tx1"/>
                </a:solidFill>
              </a:rPr>
              <a:t> </a:t>
            </a:r>
            <a:r>
              <a:rPr lang="ca-ES" sz="1400" i="1" dirty="0" err="1" smtClean="0">
                <a:solidFill>
                  <a:schemeClr val="tx1"/>
                </a:solidFill>
              </a:rPr>
              <a:t>using</a:t>
            </a:r>
            <a:r>
              <a:rPr lang="ca-ES" sz="1400" i="1" dirty="0" smtClean="0">
                <a:solidFill>
                  <a:schemeClr val="tx1"/>
                </a:solidFill>
              </a:rPr>
              <a:t> PPP</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38</a:t>
            </a:fld>
            <a:endParaRPr lang="ca-ES"/>
          </a:p>
        </p:txBody>
      </p:sp>
      <p:pic>
        <p:nvPicPr>
          <p:cNvPr id="10242" name="Picture 2"/>
          <p:cNvPicPr>
            <a:picLocks noChangeAspect="1" noChangeArrowheads="1"/>
          </p:cNvPicPr>
          <p:nvPr/>
        </p:nvPicPr>
        <p:blipFill>
          <a:blip r:embed="rId2"/>
          <a:srcRect l="28685" t="26760" r="28638" b="62676"/>
          <a:stretch>
            <a:fillRect/>
          </a:stretch>
        </p:blipFill>
        <p:spPr bwMode="auto">
          <a:xfrm>
            <a:off x="2928926" y="3071810"/>
            <a:ext cx="4357718" cy="714380"/>
          </a:xfrm>
          <a:prstGeom prst="rect">
            <a:avLst/>
          </a:prstGeom>
          <a:noFill/>
          <a:ln w="9525">
            <a:noFill/>
            <a:miter lim="800000"/>
            <a:headEnd/>
            <a:tailEnd/>
          </a:ln>
          <a:effectLst/>
        </p:spPr>
      </p:pic>
      <p:pic>
        <p:nvPicPr>
          <p:cNvPr id="7" name="Picture 2"/>
          <p:cNvPicPr>
            <a:picLocks noChangeAspect="1" noChangeArrowheads="1"/>
          </p:cNvPicPr>
          <p:nvPr/>
        </p:nvPicPr>
        <p:blipFill>
          <a:blip r:embed="rId2"/>
          <a:srcRect l="28685" t="57253" r="28638" b="39578"/>
          <a:stretch>
            <a:fillRect/>
          </a:stretch>
        </p:blipFill>
        <p:spPr bwMode="auto">
          <a:xfrm>
            <a:off x="2928926" y="3786190"/>
            <a:ext cx="4357718" cy="214314"/>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9. Costos laborals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lgn="just">
              <a:buNone/>
            </a:pPr>
            <a:r>
              <a:rPr lang="ca-ES" sz="1600" dirty="0" smtClean="0">
                <a:solidFill>
                  <a:schemeClr val="tx1"/>
                </a:solidFill>
              </a:rPr>
              <a:t>Les estadístiques de costos laborals proporcionen informació del nivell, l’estructura i l’evolució d’aquests. Fan referència a la despesa a fer per l’empresari per tenir personal. Inclouen compensacions (salaris en diners i espècies, i contribucions a la SS), costos de formació, costos de trobar treballadors, roba i impostos menys subsidis. </a:t>
            </a:r>
          </a:p>
          <a:p>
            <a:pPr marL="355600" lvl="1" indent="0" algn="just">
              <a:buNone/>
            </a:pPr>
            <a:endParaRPr lang="ca-ES" sz="1600" dirty="0" smtClean="0">
              <a:solidFill>
                <a:schemeClr val="tx1"/>
              </a:solidFill>
            </a:endParaRPr>
          </a:p>
          <a:p>
            <a:pPr marL="355600" lvl="1" indent="0" algn="just">
              <a:buNone/>
            </a:pPr>
            <a:r>
              <a:rPr lang="ca-ES" sz="1600" dirty="0" smtClean="0">
                <a:solidFill>
                  <a:schemeClr val="tx1"/>
                </a:solidFill>
              </a:rPr>
              <a:t>La </a:t>
            </a:r>
            <a:r>
              <a:rPr lang="ca-ES" sz="1600" dirty="0" err="1" smtClean="0">
                <a:solidFill>
                  <a:schemeClr val="tx1"/>
                </a:solidFill>
              </a:rPr>
              <a:t>LCS</a:t>
            </a:r>
            <a:r>
              <a:rPr lang="ca-ES" sz="1600" dirty="0" smtClean="0">
                <a:solidFill>
                  <a:schemeClr val="tx1"/>
                </a:solidFill>
              </a:rPr>
              <a:t>, que es fa cada 4 anys, proporciona informació detallada de l’estructura i del nivell dels costos laborals, hores treballades i hores pagades. Les dades es desagreguen per activitat econòmica. També es pot accedir a dades a nivells territorials. Es cobreixen activitats econòmiques de l'industria i els serveis (excloent l’administració pública). Aportar dades d’empreses petites (1-9 treballadors) i de l’administració pública és opcional. </a:t>
            </a:r>
          </a:p>
          <a:p>
            <a:pPr marL="355600" lvl="1" indent="0" algn="just">
              <a:buNone/>
            </a:pPr>
            <a:endParaRPr lang="ca-ES" sz="1600" dirty="0" smtClean="0">
              <a:solidFill>
                <a:schemeClr val="tx1"/>
              </a:solidFill>
            </a:endParaRPr>
          </a:p>
          <a:p>
            <a:pPr marL="355600" lvl="1" indent="0" algn="just">
              <a:buNone/>
            </a:pPr>
            <a:r>
              <a:rPr lang="ca-ES" sz="1600" dirty="0" smtClean="0">
                <a:solidFill>
                  <a:schemeClr val="tx1"/>
                </a:solidFill>
              </a:rPr>
              <a:t>L’índex de costos laborals quadrimestral mostra l’evolució dels costos per hora. Es pot desagregar per ítems de costos i per activitat econòmica. Apart dels nombres índexs, hi ha disponibles taxes de creixement anuals i quadrimestrals. Les dades es mostren uns 75 dies després d’acabar el període de referència.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39</a:t>
            </a:fld>
            <a:endParaRPr lang="ca-E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 Introducció</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en-US" sz="1400" b="1" i="1" dirty="0" err="1" smtClean="0"/>
              <a:t>Labour</a:t>
            </a:r>
            <a:r>
              <a:rPr lang="en-US" sz="1400" b="1" i="1" dirty="0" smtClean="0"/>
              <a:t> market issues such as employment, unemployment, quality of work, productivity, earnings and </a:t>
            </a:r>
            <a:r>
              <a:rPr lang="en-US" sz="1400" b="1" i="1" dirty="0" err="1" smtClean="0"/>
              <a:t>labour</a:t>
            </a:r>
            <a:r>
              <a:rPr lang="en-US" sz="1400" b="1" i="1" dirty="0" smtClean="0"/>
              <a:t> costs are at the heart of the social and political debate in the EU</a:t>
            </a:r>
            <a:r>
              <a:rPr lang="en-US" sz="1400" i="1" dirty="0" smtClean="0"/>
              <a:t>. </a:t>
            </a:r>
          </a:p>
          <a:p>
            <a:pPr marL="92075" indent="17463" algn="just">
              <a:buNone/>
            </a:pPr>
            <a:endParaRPr lang="en-US" sz="1400" b="1" i="1" dirty="0" smtClean="0"/>
          </a:p>
          <a:p>
            <a:pPr marL="92075" indent="17463" algn="just">
              <a:buNone/>
            </a:pPr>
            <a:r>
              <a:rPr lang="en-US" sz="1400" b="1" i="1" dirty="0" smtClean="0"/>
              <a:t>Europe 2020</a:t>
            </a:r>
            <a:r>
              <a:rPr lang="en-US" sz="1400" i="1" dirty="0" smtClean="0"/>
              <a:t>, the EU’s growth strategy for the coming decade, sets targets in several indicators, one of them in the area of employment. In line with the employment objectives, the European Employment Strategy (EES) seeks to create more and better jobs throughout the EU, and monitoring the implementation of the EES requires analytical and statistical support to help assess </a:t>
            </a:r>
            <a:r>
              <a:rPr lang="ca-ES" sz="1400" i="1" dirty="0" err="1" smtClean="0"/>
              <a:t>labour</a:t>
            </a:r>
            <a:r>
              <a:rPr lang="ca-ES" sz="1400" i="1" dirty="0" smtClean="0"/>
              <a:t> </a:t>
            </a:r>
            <a:r>
              <a:rPr lang="ca-ES" sz="1400" i="1" dirty="0" err="1" smtClean="0"/>
              <a:t>market</a:t>
            </a:r>
            <a:r>
              <a:rPr lang="ca-ES" sz="1400" i="1" dirty="0" smtClean="0"/>
              <a:t> </a:t>
            </a:r>
            <a:r>
              <a:rPr lang="ca-ES" sz="1400" i="1" dirty="0" err="1" smtClean="0"/>
              <a:t>developments</a:t>
            </a:r>
            <a:r>
              <a:rPr lang="ca-ES" sz="1400" i="1" dirty="0" smtClean="0"/>
              <a:t>.</a:t>
            </a:r>
          </a:p>
          <a:p>
            <a:pPr marL="92075" indent="17463" algn="just">
              <a:buNone/>
            </a:pPr>
            <a:endParaRPr lang="ca-ES" sz="1400" i="1" dirty="0" smtClean="0"/>
          </a:p>
          <a:p>
            <a:pPr marL="92075" indent="17463" algn="just">
              <a:buNone/>
            </a:pPr>
            <a:r>
              <a:rPr lang="en-US" sz="1400" i="1" dirty="0" smtClean="0"/>
              <a:t>A large share of </a:t>
            </a:r>
            <a:r>
              <a:rPr lang="en-US" sz="1400" i="1" dirty="0" err="1" smtClean="0"/>
              <a:t>Eurostat’s</a:t>
            </a:r>
            <a:r>
              <a:rPr lang="en-US" sz="1400" i="1" dirty="0" smtClean="0"/>
              <a:t> </a:t>
            </a:r>
            <a:r>
              <a:rPr lang="en-US" sz="1400" i="1" dirty="0" err="1" smtClean="0"/>
              <a:t>labour</a:t>
            </a:r>
            <a:r>
              <a:rPr lang="en-US" sz="1400" i="1" dirty="0" smtClean="0"/>
              <a:t> market statistics is based on the results of the following major statistical surveys:</a:t>
            </a:r>
          </a:p>
          <a:p>
            <a:pPr marL="365125" indent="-255588" algn="just"/>
            <a:r>
              <a:rPr lang="ca-ES" sz="1400" i="1" dirty="0" smtClean="0"/>
              <a:t>EU </a:t>
            </a:r>
            <a:r>
              <a:rPr lang="ca-ES" sz="1400" i="1" dirty="0" err="1" smtClean="0"/>
              <a:t>Labour</a:t>
            </a:r>
            <a:r>
              <a:rPr lang="ca-ES" sz="1400" i="1" dirty="0" smtClean="0"/>
              <a:t> </a:t>
            </a:r>
            <a:r>
              <a:rPr lang="ca-ES" sz="1400" i="1" dirty="0" err="1" smtClean="0"/>
              <a:t>Force</a:t>
            </a:r>
            <a:r>
              <a:rPr lang="ca-ES" sz="1400" i="1" dirty="0" smtClean="0"/>
              <a:t> </a:t>
            </a:r>
            <a:r>
              <a:rPr lang="ca-ES" sz="1400" i="1" dirty="0" err="1" smtClean="0"/>
              <a:t>Survey</a:t>
            </a:r>
            <a:endParaRPr lang="ca-ES" sz="1400" i="1" dirty="0" smtClean="0"/>
          </a:p>
          <a:p>
            <a:pPr marL="365125" indent="-255588" algn="just"/>
            <a:r>
              <a:rPr lang="ca-ES" sz="1400" i="1" dirty="0" err="1" smtClean="0"/>
              <a:t>Structure</a:t>
            </a:r>
            <a:r>
              <a:rPr lang="ca-ES" sz="1400" i="1" dirty="0" smtClean="0"/>
              <a:t> of </a:t>
            </a:r>
            <a:r>
              <a:rPr lang="ca-ES" sz="1400" i="1" dirty="0" err="1" smtClean="0"/>
              <a:t>Earnings</a:t>
            </a:r>
            <a:r>
              <a:rPr lang="ca-ES" sz="1400" i="1" dirty="0" smtClean="0"/>
              <a:t> </a:t>
            </a:r>
            <a:r>
              <a:rPr lang="ca-ES" sz="1400" i="1" dirty="0" err="1" smtClean="0"/>
              <a:t>Survey</a:t>
            </a:r>
            <a:endParaRPr lang="ca-ES" sz="1400" i="1" dirty="0" smtClean="0"/>
          </a:p>
          <a:p>
            <a:pPr marL="365125" indent="-255588" algn="just"/>
            <a:r>
              <a:rPr lang="ca-ES" sz="1400" i="1" dirty="0" err="1" smtClean="0"/>
              <a:t>Labour</a:t>
            </a:r>
            <a:r>
              <a:rPr lang="ca-ES" sz="1400" i="1" dirty="0" smtClean="0"/>
              <a:t> Cost </a:t>
            </a:r>
            <a:r>
              <a:rPr lang="ca-ES" sz="1400" i="1" dirty="0" err="1" smtClean="0"/>
              <a:t>Survey</a:t>
            </a:r>
            <a:endParaRPr lang="ca-ES" sz="1400" i="1" dirty="0" smtClean="0"/>
          </a:p>
          <a:p>
            <a:pPr marL="365125" indent="-255588" algn="just"/>
            <a:endParaRPr lang="ca-ES" sz="1400" i="1" dirty="0" smtClean="0"/>
          </a:p>
          <a:p>
            <a:pPr marL="92075" indent="17463" algn="just">
              <a:buNone/>
            </a:pPr>
            <a:r>
              <a:rPr lang="en-US" sz="1400" i="1" dirty="0" smtClean="0"/>
              <a:t>Other </a:t>
            </a:r>
            <a:r>
              <a:rPr lang="en-US" sz="1400" i="1" dirty="0" err="1" smtClean="0"/>
              <a:t>labour</a:t>
            </a:r>
            <a:r>
              <a:rPr lang="en-US" sz="1400" i="1" dirty="0" smtClean="0"/>
              <a:t> market data such as those on job vacancies, gross and net earnings, minimum wages and </a:t>
            </a:r>
            <a:r>
              <a:rPr lang="en-US" sz="1400" i="1" dirty="0" err="1" smtClean="0"/>
              <a:t>labour</a:t>
            </a:r>
            <a:r>
              <a:rPr lang="en-US" sz="1400" i="1" dirty="0" smtClean="0"/>
              <a:t> market policies are gathered through a variety of other data collections, either sample based or taken from administrative sources.</a:t>
            </a:r>
            <a:endParaRPr lang="ca-ES" sz="1400" i="1"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a:t>
            </a:fld>
            <a:endParaRPr lang="ca-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9. Costos laborals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lgn="just">
              <a:buNone/>
            </a:pPr>
            <a:r>
              <a:rPr lang="ca-ES" sz="1600" dirty="0" smtClean="0">
                <a:solidFill>
                  <a:schemeClr val="tx1"/>
                </a:solidFill>
              </a:rPr>
              <a:t>Els comptes nacionals calculen diversos indicadors sobre costos laborals, com per exemple l’índex de cost laboral unitari nominal. Aquest compara l’evolució de la remuneració i la productivitat. Quan el valor de l’índex és més gran que 100 significa que la remuneració per treballador ha incrementat més (menys) que la productivitat (conseqüències?).</a:t>
            </a:r>
          </a:p>
          <a:p>
            <a:pPr marL="355600" lvl="1" indent="0" algn="just">
              <a:buNone/>
            </a:pPr>
            <a:endParaRPr lang="ca-ES" sz="1600" dirty="0" smtClean="0">
              <a:solidFill>
                <a:schemeClr val="tx1"/>
              </a:solidFill>
            </a:endParaRPr>
          </a:p>
          <a:p>
            <a:pPr marL="355600" lvl="1" indent="0" algn="just">
              <a:buNone/>
            </a:pPr>
            <a:r>
              <a:rPr lang="ca-ES" sz="1600" dirty="0" smtClean="0">
                <a:solidFill>
                  <a:schemeClr val="tx1"/>
                </a:solidFill>
              </a:rPr>
              <a:t>Costos laborals en euros per hora, 2008:</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40</a:t>
            </a:fld>
            <a:endParaRPr lang="ca-ES"/>
          </a:p>
        </p:txBody>
      </p:sp>
      <p:pic>
        <p:nvPicPr>
          <p:cNvPr id="6146" name="Picture 2"/>
          <p:cNvPicPr>
            <a:picLocks noChangeAspect="1" noChangeArrowheads="1"/>
          </p:cNvPicPr>
          <p:nvPr/>
        </p:nvPicPr>
        <p:blipFill>
          <a:blip r:embed="rId2"/>
          <a:srcRect l="14612" t="30986" r="15753" b="40493"/>
          <a:stretch>
            <a:fillRect/>
          </a:stretch>
        </p:blipFill>
        <p:spPr bwMode="auto">
          <a:xfrm>
            <a:off x="2500298" y="3429000"/>
            <a:ext cx="4357718" cy="1928826"/>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4612" t="79436" r="15753" b="18310"/>
          <a:stretch>
            <a:fillRect/>
          </a:stretch>
        </p:blipFill>
        <p:spPr bwMode="auto">
          <a:xfrm>
            <a:off x="2496174" y="5330530"/>
            <a:ext cx="4357718" cy="152400"/>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9. Costos laborals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lgn="just">
              <a:buNone/>
            </a:pPr>
            <a:r>
              <a:rPr lang="ca-ES" sz="1600" dirty="0" smtClean="0">
                <a:solidFill>
                  <a:schemeClr val="tx1"/>
                </a:solidFill>
              </a:rPr>
              <a:t>Estructura de costos laborals, 2008:</a:t>
            </a: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a:p>
            <a:pPr marL="355600" lvl="1" indent="0" algn="just">
              <a:buNone/>
            </a:pPr>
            <a:r>
              <a:rPr lang="ca-ES" sz="1600" dirty="0" smtClean="0">
                <a:solidFill>
                  <a:schemeClr val="tx1"/>
                </a:solidFill>
              </a:rPr>
              <a:t>Mitjana d’hores treballades anualment per activitat econòmica, 2008:</a:t>
            </a:r>
          </a:p>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41</a:t>
            </a:fld>
            <a:endParaRPr lang="ca-ES"/>
          </a:p>
        </p:txBody>
      </p:sp>
      <p:pic>
        <p:nvPicPr>
          <p:cNvPr id="7170" name="Picture 2"/>
          <p:cNvPicPr>
            <a:picLocks noChangeAspect="1" noChangeArrowheads="1"/>
          </p:cNvPicPr>
          <p:nvPr/>
        </p:nvPicPr>
        <p:blipFill>
          <a:blip r:embed="rId2"/>
          <a:srcRect l="13470" t="18310" r="18036" b="54225"/>
          <a:stretch>
            <a:fillRect/>
          </a:stretch>
        </p:blipFill>
        <p:spPr bwMode="auto">
          <a:xfrm>
            <a:off x="2428860" y="1857364"/>
            <a:ext cx="4286280" cy="1857388"/>
          </a:xfrm>
          <a:prstGeom prst="rect">
            <a:avLst/>
          </a:prstGeom>
          <a:noFill/>
          <a:ln w="9525">
            <a:noFill/>
            <a:miter lim="800000"/>
            <a:headEnd/>
            <a:tailEnd/>
          </a:ln>
          <a:effectLst/>
        </p:spPr>
      </p:pic>
      <p:pic>
        <p:nvPicPr>
          <p:cNvPr id="8" name="Picture 2"/>
          <p:cNvPicPr>
            <a:picLocks noChangeAspect="1" noChangeArrowheads="1"/>
          </p:cNvPicPr>
          <p:nvPr/>
        </p:nvPicPr>
        <p:blipFill>
          <a:blip r:embed="rId2"/>
          <a:srcRect l="13470" t="65704" r="18036" b="30986"/>
          <a:stretch>
            <a:fillRect/>
          </a:stretch>
        </p:blipFill>
        <p:spPr bwMode="auto">
          <a:xfrm>
            <a:off x="2425662" y="3714752"/>
            <a:ext cx="4286280" cy="223838"/>
          </a:xfrm>
          <a:prstGeom prst="rect">
            <a:avLst/>
          </a:prstGeom>
          <a:noFill/>
          <a:ln w="9525">
            <a:noFill/>
            <a:miter lim="800000"/>
            <a:headEnd/>
            <a:tailEnd/>
          </a:ln>
          <a:effectLst/>
        </p:spPr>
      </p:pic>
      <p:pic>
        <p:nvPicPr>
          <p:cNvPr id="7171" name="Picture 3"/>
          <p:cNvPicPr>
            <a:picLocks noChangeAspect="1" noChangeArrowheads="1"/>
          </p:cNvPicPr>
          <p:nvPr/>
        </p:nvPicPr>
        <p:blipFill>
          <a:blip r:embed="rId3"/>
          <a:srcRect l="14612" t="35211" r="15753" b="45775"/>
          <a:stretch>
            <a:fillRect/>
          </a:stretch>
        </p:blipFill>
        <p:spPr bwMode="auto">
          <a:xfrm>
            <a:off x="2428860" y="4429132"/>
            <a:ext cx="4357718" cy="1285884"/>
          </a:xfrm>
          <a:prstGeom prst="rect">
            <a:avLst/>
          </a:prstGeom>
          <a:noFill/>
          <a:ln w="9525">
            <a:noFill/>
            <a:miter lim="800000"/>
            <a:headEnd/>
            <a:tailEnd/>
          </a:ln>
          <a:effectLst/>
        </p:spPr>
      </p:pic>
      <p:pic>
        <p:nvPicPr>
          <p:cNvPr id="10" name="Picture 3"/>
          <p:cNvPicPr>
            <a:picLocks noChangeAspect="1" noChangeArrowheads="1"/>
          </p:cNvPicPr>
          <p:nvPr/>
        </p:nvPicPr>
        <p:blipFill>
          <a:blip r:embed="rId3"/>
          <a:srcRect l="14612" t="74296" r="15753" b="22535"/>
          <a:stretch>
            <a:fillRect/>
          </a:stretch>
        </p:blipFill>
        <p:spPr bwMode="auto">
          <a:xfrm>
            <a:off x="2428860" y="5715016"/>
            <a:ext cx="4357718" cy="214314"/>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9. Costos laborals</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55600" lvl="1" indent="0" algn="just">
              <a:buNone/>
            </a:pPr>
            <a:endParaRPr lang="ca-ES" sz="1600" dirty="0" smtClean="0">
              <a:solidFill>
                <a:schemeClr val="tx1"/>
              </a:solidFill>
            </a:endParaRPr>
          </a:p>
          <a:p>
            <a:pPr marL="35560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42</a:t>
            </a:fld>
            <a:endParaRPr lang="ca-ES"/>
          </a:p>
        </p:txBody>
      </p:sp>
      <p:pic>
        <p:nvPicPr>
          <p:cNvPr id="8194" name="Picture 2"/>
          <p:cNvPicPr>
            <a:picLocks noChangeAspect="1" noChangeArrowheads="1"/>
          </p:cNvPicPr>
          <p:nvPr/>
        </p:nvPicPr>
        <p:blipFill>
          <a:blip r:embed="rId2"/>
          <a:srcRect l="13470" t="28873" r="18036" b="52113"/>
          <a:stretch>
            <a:fillRect/>
          </a:stretch>
        </p:blipFill>
        <p:spPr bwMode="auto">
          <a:xfrm>
            <a:off x="2285984" y="2000240"/>
            <a:ext cx="4286280" cy="1285884"/>
          </a:xfrm>
          <a:prstGeom prst="rect">
            <a:avLst/>
          </a:prstGeom>
          <a:noFill/>
          <a:ln w="9525">
            <a:noFill/>
            <a:miter lim="800000"/>
            <a:headEnd/>
            <a:tailEnd/>
          </a:ln>
          <a:effectLst/>
        </p:spPr>
      </p:pic>
      <p:pic>
        <p:nvPicPr>
          <p:cNvPr id="11" name="Picture 2"/>
          <p:cNvPicPr>
            <a:picLocks noChangeAspect="1" noChangeArrowheads="1"/>
          </p:cNvPicPr>
          <p:nvPr/>
        </p:nvPicPr>
        <p:blipFill>
          <a:blip r:embed="rId2"/>
          <a:srcRect l="13470" t="67958" r="18036" b="29929"/>
          <a:stretch>
            <a:fillRect/>
          </a:stretch>
        </p:blipFill>
        <p:spPr bwMode="auto">
          <a:xfrm>
            <a:off x="2289182" y="3272476"/>
            <a:ext cx="4286280" cy="142876"/>
          </a:xfrm>
          <a:prstGeom prst="rect">
            <a:avLst/>
          </a:prstGeom>
          <a:noFill/>
          <a:ln w="9525">
            <a:noFill/>
            <a:miter lim="800000"/>
            <a:headEnd/>
            <a:tailEnd/>
          </a:ln>
          <a:effectLst/>
        </p:spPr>
      </p:pic>
      <p:sp>
        <p:nvSpPr>
          <p:cNvPr id="12" name="11 CuadroTexto"/>
          <p:cNvSpPr txBox="1"/>
          <p:nvPr/>
        </p:nvSpPr>
        <p:spPr>
          <a:xfrm>
            <a:off x="928662" y="3714752"/>
            <a:ext cx="6143668" cy="307777"/>
          </a:xfrm>
          <a:prstGeom prst="rect">
            <a:avLst/>
          </a:prstGeom>
          <a:noFill/>
        </p:spPr>
        <p:txBody>
          <a:bodyPr wrap="square" rtlCol="0">
            <a:spAutoFit/>
          </a:bodyPr>
          <a:lstStyle/>
          <a:p>
            <a:r>
              <a:rPr lang="ca-ES" sz="1400" dirty="0" smtClean="0"/>
              <a:t>Índex de costos laborals</a:t>
            </a:r>
            <a:endParaRPr lang="ca-ES" sz="1400" dirty="0"/>
          </a:p>
        </p:txBody>
      </p:sp>
      <p:pic>
        <p:nvPicPr>
          <p:cNvPr id="8195" name="Picture 3"/>
          <p:cNvPicPr>
            <a:picLocks noChangeAspect="1" noChangeArrowheads="1"/>
          </p:cNvPicPr>
          <p:nvPr/>
        </p:nvPicPr>
        <p:blipFill>
          <a:blip r:embed="rId3"/>
          <a:srcRect l="13470" t="30986" r="18036" b="60563"/>
          <a:stretch>
            <a:fillRect/>
          </a:stretch>
        </p:blipFill>
        <p:spPr bwMode="auto">
          <a:xfrm>
            <a:off x="2285984" y="4071942"/>
            <a:ext cx="4286280" cy="571504"/>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l="13470" t="59507" r="18036" b="38380"/>
          <a:stretch>
            <a:fillRect/>
          </a:stretch>
        </p:blipFill>
        <p:spPr bwMode="auto">
          <a:xfrm>
            <a:off x="2285984" y="4643446"/>
            <a:ext cx="4286280" cy="142876"/>
          </a:xfrm>
          <a:prstGeom prst="rect">
            <a:avLst/>
          </a:prstGeom>
          <a:noFill/>
          <a:ln w="9525">
            <a:noFill/>
            <a:miter lim="800000"/>
            <a:headEnd/>
            <a:tailEnd/>
          </a:ln>
          <a:effec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10. Polítiques del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63538" lvl="1" indent="0" algn="just">
              <a:buNone/>
              <a:tabLst>
                <a:tab pos="363538" algn="l"/>
              </a:tabLst>
            </a:pPr>
            <a:r>
              <a:rPr lang="ca-ES" sz="1500" dirty="0" smtClean="0">
                <a:solidFill>
                  <a:schemeClr val="tx1"/>
                </a:solidFill>
              </a:rPr>
              <a:t>Les estadístiques de polítiques del mercat laboral proporcionen informació d’intervencions finançades públicament per donar suport i assistència als desocupats i altres grups amb dificultats relacionades amb el mercat laboral. </a:t>
            </a: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r>
              <a:rPr lang="ca-ES" sz="1500" dirty="0" smtClean="0">
                <a:solidFill>
                  <a:schemeClr val="tx1"/>
                </a:solidFill>
              </a:rPr>
              <a:t>En la majoria de països el grup d’interès principal és el de les persones registrades com a desocupades en els Serveis Públics d’Ocupació. Tanmateix, els objectius de les polítiques que intenten augmentar la participació en el mercat laboral estan començant a </a:t>
            </a:r>
            <a:r>
              <a:rPr lang="ca-ES" sz="1500" dirty="0" err="1" smtClean="0">
                <a:solidFill>
                  <a:schemeClr val="tx1"/>
                </a:solidFill>
              </a:rPr>
              <a:t>centrar-se</a:t>
            </a:r>
            <a:r>
              <a:rPr lang="ca-ES" sz="1500" dirty="0" smtClean="0">
                <a:solidFill>
                  <a:schemeClr val="tx1"/>
                </a:solidFill>
              </a:rPr>
              <a:t> en el conjunt de persones que reben algun tipus de benefici social, i que poden ser capaces de treballar amb el suport adequat i oportunitats. </a:t>
            </a: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r>
              <a:rPr lang="ca-ES" sz="1500" dirty="0" smtClean="0">
                <a:solidFill>
                  <a:schemeClr val="tx1"/>
                </a:solidFill>
              </a:rPr>
              <a:t>Els tipus d’intervencions i els grups d’interès varien segons països depenent de circumstàncies nacionals i prioritats. Informació sobre les intervencions a cada país es recullen anualment mitjançant registres administratius i es categoritzen d’acord a la metodologia de </a:t>
            </a:r>
            <a:r>
              <a:rPr lang="ca-ES" sz="1500" dirty="0" err="1" smtClean="0">
                <a:solidFill>
                  <a:schemeClr val="tx1"/>
                </a:solidFill>
              </a:rPr>
              <a:t>l’Eurostat</a:t>
            </a:r>
            <a:r>
              <a:rPr lang="ca-ES" sz="1500" dirty="0" smtClean="0">
                <a:solidFill>
                  <a:schemeClr val="tx1"/>
                </a:solidFill>
              </a:rPr>
              <a:t> per assegurar que les dades són consistents i comparables entre els diferents tipus d’intervencions, països i períodes de temps.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43</a:t>
            </a:fld>
            <a:endParaRPr lang="ca-E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10. Polítiques del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63538" lvl="1" indent="0" algn="just">
              <a:buNone/>
              <a:tabLst>
                <a:tab pos="363538" algn="l"/>
              </a:tabLst>
            </a:pPr>
            <a:r>
              <a:rPr lang="ca-ES" sz="1500" dirty="0" smtClean="0">
                <a:solidFill>
                  <a:schemeClr val="tx1"/>
                </a:solidFill>
              </a:rPr>
              <a:t>Les intervencions es poden classificar segons el tipus d’acció - serveis, mesures i suports - en 9 categories detallades.</a:t>
            </a: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r>
              <a:rPr lang="ca-ES" sz="1500" dirty="0" smtClean="0">
                <a:solidFill>
                  <a:schemeClr val="tx1"/>
                </a:solidFill>
              </a:rPr>
              <a:t>Els serveis cobreixen tots els serveis i activitats dels Serveis Públics d’Ocupació pels que busquen feina. Inclouen proporcionar informació i consells sobre feines, educació i altres oportunitats, i assessorament sobre com obtenir una feina (preparar CV, entrevistes, etc.).</a:t>
            </a:r>
          </a:p>
          <a:p>
            <a:pPr marL="363538" lvl="1" indent="0" algn="just">
              <a:buNone/>
              <a:tabLst>
                <a:tab pos="363538" algn="l"/>
              </a:tabLst>
            </a:pPr>
            <a:r>
              <a:rPr lang="ca-ES" sz="1500" i="1" dirty="0" smtClean="0">
                <a:solidFill>
                  <a:schemeClr val="tx1"/>
                </a:solidFill>
              </a:rPr>
              <a:t>	1. </a:t>
            </a:r>
            <a:r>
              <a:rPr lang="ca-ES" sz="1500" i="1" dirty="0" err="1" smtClean="0">
                <a:solidFill>
                  <a:schemeClr val="tx1"/>
                </a:solidFill>
              </a:rPr>
              <a:t>Labour</a:t>
            </a:r>
            <a:r>
              <a:rPr lang="ca-ES" sz="1500" i="1" dirty="0" smtClean="0">
                <a:solidFill>
                  <a:schemeClr val="tx1"/>
                </a:solidFill>
              </a:rPr>
              <a:t> </a:t>
            </a:r>
            <a:r>
              <a:rPr lang="ca-ES" sz="1500" i="1" dirty="0" err="1" smtClean="0">
                <a:solidFill>
                  <a:schemeClr val="tx1"/>
                </a:solidFill>
              </a:rPr>
              <a:t>market</a:t>
            </a:r>
            <a:r>
              <a:rPr lang="ca-ES" sz="1500" i="1" dirty="0" smtClean="0">
                <a:solidFill>
                  <a:schemeClr val="tx1"/>
                </a:solidFill>
              </a:rPr>
              <a:t> </a:t>
            </a:r>
            <a:r>
              <a:rPr lang="ca-ES" sz="1500" i="1" dirty="0" err="1" smtClean="0">
                <a:solidFill>
                  <a:schemeClr val="tx1"/>
                </a:solidFill>
              </a:rPr>
              <a:t>services</a:t>
            </a:r>
            <a:endParaRPr lang="ca-ES" sz="1500" i="1" dirty="0" smtClean="0">
              <a:solidFill>
                <a:schemeClr val="tx1"/>
              </a:solidFill>
            </a:endParaRPr>
          </a:p>
          <a:p>
            <a:pPr marL="363538" lvl="1" indent="0" algn="just">
              <a:buNone/>
              <a:tabLst>
                <a:tab pos="363538" algn="l"/>
              </a:tabLst>
            </a:pPr>
            <a:endParaRPr lang="ca-ES" sz="1500" i="1" dirty="0" smtClean="0">
              <a:solidFill>
                <a:schemeClr val="tx1"/>
              </a:solidFill>
            </a:endParaRPr>
          </a:p>
          <a:p>
            <a:pPr marL="363538" lvl="1" indent="0" algn="just">
              <a:buNone/>
              <a:tabLst>
                <a:tab pos="363538" algn="l"/>
              </a:tabLst>
            </a:pPr>
            <a:r>
              <a:rPr lang="ca-ES" sz="1500" dirty="0" smtClean="0">
                <a:solidFill>
                  <a:schemeClr val="tx1"/>
                </a:solidFill>
              </a:rPr>
              <a:t>Les mesures cobreixen totes les intervencions que persegueixen dotar a les persones amb habilitats noves o experiència professional per millorar la seva </a:t>
            </a:r>
            <a:r>
              <a:rPr lang="ca-ES" sz="1500" dirty="0" err="1" smtClean="0">
                <a:solidFill>
                  <a:schemeClr val="tx1"/>
                </a:solidFill>
              </a:rPr>
              <a:t>ocupabilitat</a:t>
            </a:r>
            <a:r>
              <a:rPr lang="ca-ES" sz="1500" dirty="0" smtClean="0">
                <a:solidFill>
                  <a:schemeClr val="tx1"/>
                </a:solidFill>
              </a:rPr>
              <a:t> o incentivar a empresaris a crear noves feines, contractar persones desocupades i altres grups d’interès. </a:t>
            </a:r>
          </a:p>
          <a:p>
            <a:pPr marL="363538" lvl="1" indent="0" algn="just">
              <a:buNone/>
              <a:tabLst>
                <a:tab pos="363538" algn="l"/>
              </a:tabLst>
            </a:pPr>
            <a:r>
              <a:rPr lang="ca-ES" sz="1500" i="1" dirty="0" smtClean="0">
                <a:solidFill>
                  <a:schemeClr val="tx1"/>
                </a:solidFill>
              </a:rPr>
              <a:t>	2. </a:t>
            </a:r>
            <a:r>
              <a:rPr lang="ca-ES" sz="1500" i="1" dirty="0" err="1" smtClean="0">
                <a:solidFill>
                  <a:schemeClr val="tx1"/>
                </a:solidFill>
              </a:rPr>
              <a:t>Training</a:t>
            </a:r>
            <a:endParaRPr lang="ca-ES" sz="1500" i="1" dirty="0" smtClean="0">
              <a:solidFill>
                <a:schemeClr val="tx1"/>
              </a:solidFill>
            </a:endParaRPr>
          </a:p>
          <a:p>
            <a:pPr marL="363538" lvl="1" indent="0" algn="just">
              <a:buNone/>
              <a:tabLst>
                <a:tab pos="363538" algn="l"/>
              </a:tabLst>
            </a:pPr>
            <a:r>
              <a:rPr lang="ca-ES" sz="1500" i="1" dirty="0" smtClean="0">
                <a:solidFill>
                  <a:schemeClr val="tx1"/>
                </a:solidFill>
              </a:rPr>
              <a:t>	3. </a:t>
            </a:r>
            <a:r>
              <a:rPr lang="ca-ES" sz="1500" i="1" dirty="0" err="1" smtClean="0">
                <a:solidFill>
                  <a:schemeClr val="tx1"/>
                </a:solidFill>
                <a:hlinkClick r:id="rId2"/>
              </a:rPr>
              <a:t>Job</a:t>
            </a:r>
            <a:r>
              <a:rPr lang="ca-ES" sz="1500" i="1" dirty="0" smtClean="0">
                <a:solidFill>
                  <a:schemeClr val="tx1"/>
                </a:solidFill>
                <a:hlinkClick r:id="rId2"/>
              </a:rPr>
              <a:t> </a:t>
            </a:r>
            <a:r>
              <a:rPr lang="ca-ES" sz="1500" i="1" dirty="0" err="1" smtClean="0">
                <a:solidFill>
                  <a:schemeClr val="tx1"/>
                </a:solidFill>
                <a:hlinkClick r:id="rId2"/>
              </a:rPr>
              <a:t>rotation</a:t>
            </a:r>
            <a:r>
              <a:rPr lang="ca-ES" sz="1500" i="1" dirty="0" smtClean="0">
                <a:solidFill>
                  <a:schemeClr val="tx1"/>
                </a:solidFill>
                <a:hlinkClick r:id="rId2"/>
              </a:rPr>
              <a:t> </a:t>
            </a:r>
            <a:r>
              <a:rPr lang="ca-ES" sz="1500" i="1" dirty="0" smtClean="0">
                <a:solidFill>
                  <a:schemeClr val="tx1"/>
                </a:solidFill>
              </a:rPr>
              <a:t>and </a:t>
            </a:r>
            <a:r>
              <a:rPr lang="ca-ES" sz="1500" i="1" dirty="0" err="1" smtClean="0">
                <a:solidFill>
                  <a:schemeClr val="tx1"/>
                </a:solidFill>
                <a:hlinkClick r:id="rId3"/>
              </a:rPr>
              <a:t>job</a:t>
            </a:r>
            <a:r>
              <a:rPr lang="ca-ES" sz="1500" i="1" dirty="0" smtClean="0">
                <a:solidFill>
                  <a:schemeClr val="tx1"/>
                </a:solidFill>
                <a:hlinkClick r:id="rId3"/>
              </a:rPr>
              <a:t> </a:t>
            </a:r>
            <a:r>
              <a:rPr lang="ca-ES" sz="1500" i="1" dirty="0" err="1" smtClean="0">
                <a:solidFill>
                  <a:schemeClr val="tx1"/>
                </a:solidFill>
                <a:hlinkClick r:id="rId3"/>
              </a:rPr>
              <a:t>sharing</a:t>
            </a:r>
            <a:endParaRPr lang="ca-ES" sz="1500" i="1" dirty="0" smtClean="0">
              <a:solidFill>
                <a:schemeClr val="tx1"/>
              </a:solidFill>
            </a:endParaRPr>
          </a:p>
          <a:p>
            <a:pPr marL="363538" lvl="1" indent="0" algn="just">
              <a:buNone/>
              <a:tabLst>
                <a:tab pos="363538" algn="l"/>
              </a:tabLst>
            </a:pPr>
            <a:r>
              <a:rPr lang="ca-ES" sz="1500" i="1" dirty="0" smtClean="0">
                <a:solidFill>
                  <a:schemeClr val="tx1"/>
                </a:solidFill>
              </a:rPr>
              <a:t>	4. </a:t>
            </a:r>
            <a:r>
              <a:rPr lang="ca-ES" sz="1500" i="1" dirty="0" err="1" smtClean="0">
                <a:solidFill>
                  <a:schemeClr val="tx1"/>
                </a:solidFill>
              </a:rPr>
              <a:t>Employment</a:t>
            </a:r>
            <a:r>
              <a:rPr lang="ca-ES" sz="1500" i="1" dirty="0" smtClean="0">
                <a:solidFill>
                  <a:schemeClr val="tx1"/>
                </a:solidFill>
              </a:rPr>
              <a:t> incentives</a:t>
            </a:r>
          </a:p>
          <a:p>
            <a:pPr marL="363538" lvl="1" indent="0" algn="just">
              <a:buNone/>
              <a:tabLst>
                <a:tab pos="363538" algn="l"/>
              </a:tabLst>
            </a:pPr>
            <a:r>
              <a:rPr lang="ca-ES" sz="1500" i="1" dirty="0" smtClean="0">
                <a:solidFill>
                  <a:schemeClr val="tx1"/>
                </a:solidFill>
              </a:rPr>
              <a:t>	5. </a:t>
            </a:r>
            <a:r>
              <a:rPr lang="ca-ES" sz="1500" i="1" dirty="0" err="1" smtClean="0">
                <a:solidFill>
                  <a:schemeClr val="tx1"/>
                </a:solidFill>
              </a:rPr>
              <a:t>Supported</a:t>
            </a:r>
            <a:r>
              <a:rPr lang="ca-ES" sz="1500" i="1" dirty="0" smtClean="0">
                <a:solidFill>
                  <a:schemeClr val="tx1"/>
                </a:solidFill>
              </a:rPr>
              <a:t> </a:t>
            </a:r>
            <a:r>
              <a:rPr lang="ca-ES" sz="1500" i="1" dirty="0" err="1" smtClean="0">
                <a:solidFill>
                  <a:schemeClr val="tx1"/>
                </a:solidFill>
              </a:rPr>
              <a:t>employment</a:t>
            </a:r>
            <a:r>
              <a:rPr lang="ca-ES" sz="1500" i="1" dirty="0" smtClean="0">
                <a:solidFill>
                  <a:schemeClr val="tx1"/>
                </a:solidFill>
              </a:rPr>
              <a:t> and </a:t>
            </a:r>
            <a:r>
              <a:rPr lang="ca-ES" sz="1500" i="1" dirty="0" err="1" smtClean="0">
                <a:solidFill>
                  <a:schemeClr val="tx1"/>
                </a:solidFill>
              </a:rPr>
              <a:t>rehabilitation</a:t>
            </a:r>
            <a:endParaRPr lang="ca-ES" sz="1500" i="1" dirty="0" smtClean="0">
              <a:solidFill>
                <a:schemeClr val="tx1"/>
              </a:solidFill>
            </a:endParaRPr>
          </a:p>
          <a:p>
            <a:pPr marL="363538" lvl="1" indent="0" algn="just">
              <a:buNone/>
              <a:tabLst>
                <a:tab pos="363538" algn="l"/>
              </a:tabLst>
            </a:pPr>
            <a:r>
              <a:rPr lang="ca-ES" sz="1500" i="1" dirty="0" smtClean="0">
                <a:solidFill>
                  <a:schemeClr val="tx1"/>
                </a:solidFill>
              </a:rPr>
              <a:t>	6. </a:t>
            </a:r>
            <a:r>
              <a:rPr lang="ca-ES" sz="1500" i="1" dirty="0" err="1" smtClean="0">
                <a:solidFill>
                  <a:schemeClr val="tx1"/>
                </a:solidFill>
              </a:rPr>
              <a:t>Direct</a:t>
            </a:r>
            <a:r>
              <a:rPr lang="ca-ES" sz="1500" i="1" dirty="0" smtClean="0">
                <a:solidFill>
                  <a:schemeClr val="tx1"/>
                </a:solidFill>
              </a:rPr>
              <a:t> </a:t>
            </a:r>
            <a:r>
              <a:rPr lang="ca-ES" sz="1500" i="1" dirty="0" err="1" smtClean="0">
                <a:solidFill>
                  <a:schemeClr val="tx1"/>
                </a:solidFill>
              </a:rPr>
              <a:t>job</a:t>
            </a:r>
            <a:r>
              <a:rPr lang="ca-ES" sz="1500" i="1" dirty="0" smtClean="0">
                <a:solidFill>
                  <a:schemeClr val="tx1"/>
                </a:solidFill>
              </a:rPr>
              <a:t> </a:t>
            </a:r>
            <a:r>
              <a:rPr lang="ca-ES" sz="1500" i="1" dirty="0" err="1" smtClean="0">
                <a:solidFill>
                  <a:schemeClr val="tx1"/>
                </a:solidFill>
              </a:rPr>
              <a:t>creation</a:t>
            </a:r>
            <a:endParaRPr lang="ca-ES" sz="1500" i="1" dirty="0" smtClean="0">
              <a:solidFill>
                <a:schemeClr val="tx1"/>
              </a:solidFill>
            </a:endParaRPr>
          </a:p>
          <a:p>
            <a:pPr marL="363538" lvl="1" indent="0" algn="just">
              <a:buNone/>
              <a:tabLst>
                <a:tab pos="363538" algn="l"/>
              </a:tabLst>
            </a:pPr>
            <a:r>
              <a:rPr lang="ca-ES" sz="1500" i="1" dirty="0" smtClean="0">
                <a:solidFill>
                  <a:schemeClr val="tx1"/>
                </a:solidFill>
              </a:rPr>
              <a:t>	7. </a:t>
            </a:r>
            <a:r>
              <a:rPr lang="ca-ES" sz="1500" i="1" dirty="0" err="1" smtClean="0">
                <a:solidFill>
                  <a:schemeClr val="tx1"/>
                </a:solidFill>
              </a:rPr>
              <a:t>Start-up</a:t>
            </a:r>
            <a:r>
              <a:rPr lang="ca-ES" sz="1500" i="1" dirty="0" smtClean="0">
                <a:solidFill>
                  <a:schemeClr val="tx1"/>
                </a:solidFill>
              </a:rPr>
              <a:t> incentives</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44</a:t>
            </a:fld>
            <a:endParaRPr lang="ca-E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10. Polítiques del mercat laboral</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363538" lvl="1" indent="0" algn="just">
              <a:buNone/>
              <a:tabLst>
                <a:tab pos="363538" algn="l"/>
              </a:tabLst>
            </a:pPr>
            <a:r>
              <a:rPr lang="ca-ES" sz="1500" dirty="0" smtClean="0">
                <a:solidFill>
                  <a:schemeClr val="tx1"/>
                </a:solidFill>
              </a:rPr>
              <a:t>Suport fa referència a assistència financera que té com a objectius compensar als individus per la pèrdua de salari i donar suport durant la recerca de feina, i facilitar la </a:t>
            </a:r>
            <a:r>
              <a:rPr lang="ca-ES" sz="1500" dirty="0" err="1" smtClean="0">
                <a:solidFill>
                  <a:schemeClr val="tx1"/>
                </a:solidFill>
              </a:rPr>
              <a:t>pre-jubilació</a:t>
            </a:r>
            <a:r>
              <a:rPr lang="ca-ES" sz="1500" dirty="0" smtClean="0">
                <a:solidFill>
                  <a:schemeClr val="tx1"/>
                </a:solidFill>
              </a:rPr>
              <a:t>.</a:t>
            </a:r>
          </a:p>
          <a:p>
            <a:pPr marL="363538" lvl="1" indent="0" algn="just">
              <a:buNone/>
              <a:tabLst>
                <a:tab pos="363538" algn="l"/>
              </a:tabLst>
            </a:pPr>
            <a:r>
              <a:rPr lang="ca-ES" sz="1500" dirty="0" smtClean="0">
                <a:solidFill>
                  <a:schemeClr val="tx1"/>
                </a:solidFill>
              </a:rPr>
              <a:t>	</a:t>
            </a:r>
            <a:r>
              <a:rPr lang="ca-ES" sz="1500" i="1" dirty="0" smtClean="0">
                <a:solidFill>
                  <a:schemeClr val="tx1"/>
                </a:solidFill>
              </a:rPr>
              <a:t>8. </a:t>
            </a:r>
            <a:r>
              <a:rPr lang="ca-ES" sz="1500" i="1" dirty="0" err="1" smtClean="0">
                <a:solidFill>
                  <a:schemeClr val="tx1"/>
                </a:solidFill>
              </a:rPr>
              <a:t>Out-of-work</a:t>
            </a:r>
            <a:r>
              <a:rPr lang="ca-ES" sz="1500" i="1" dirty="0" smtClean="0">
                <a:solidFill>
                  <a:schemeClr val="tx1"/>
                </a:solidFill>
              </a:rPr>
              <a:t> </a:t>
            </a:r>
            <a:r>
              <a:rPr lang="ca-ES" sz="1500" i="1" dirty="0" err="1" smtClean="0">
                <a:solidFill>
                  <a:schemeClr val="tx1"/>
                </a:solidFill>
              </a:rPr>
              <a:t>incomes</a:t>
            </a:r>
            <a:r>
              <a:rPr lang="ca-ES" sz="1500" i="1" dirty="0" smtClean="0">
                <a:solidFill>
                  <a:schemeClr val="tx1"/>
                </a:solidFill>
              </a:rPr>
              <a:t> </a:t>
            </a:r>
            <a:r>
              <a:rPr lang="ca-ES" sz="1500" i="1" dirty="0" err="1" smtClean="0">
                <a:solidFill>
                  <a:schemeClr val="tx1"/>
                </a:solidFill>
              </a:rPr>
              <a:t>maintenance</a:t>
            </a:r>
            <a:r>
              <a:rPr lang="ca-ES" sz="1500" i="1" dirty="0" smtClean="0">
                <a:solidFill>
                  <a:schemeClr val="tx1"/>
                </a:solidFill>
              </a:rPr>
              <a:t> and </a:t>
            </a:r>
            <a:r>
              <a:rPr lang="ca-ES" sz="1500" i="1" dirty="0" err="1" smtClean="0">
                <a:solidFill>
                  <a:schemeClr val="tx1"/>
                </a:solidFill>
              </a:rPr>
              <a:t>support</a:t>
            </a:r>
            <a:endParaRPr lang="ca-ES" sz="1500" i="1" dirty="0" smtClean="0">
              <a:solidFill>
                <a:schemeClr val="tx1"/>
              </a:solidFill>
            </a:endParaRPr>
          </a:p>
          <a:p>
            <a:pPr marL="363538" lvl="1" indent="0" algn="just">
              <a:buNone/>
              <a:tabLst>
                <a:tab pos="363538" algn="l"/>
              </a:tabLst>
            </a:pPr>
            <a:r>
              <a:rPr lang="ca-ES" sz="1500" i="1" dirty="0" smtClean="0">
                <a:solidFill>
                  <a:schemeClr val="tx1"/>
                </a:solidFill>
              </a:rPr>
              <a:t>	9. </a:t>
            </a:r>
            <a:r>
              <a:rPr lang="ca-ES" sz="1500" i="1" dirty="0" err="1" smtClean="0">
                <a:solidFill>
                  <a:schemeClr val="tx1"/>
                </a:solidFill>
              </a:rPr>
              <a:t>Early</a:t>
            </a:r>
            <a:r>
              <a:rPr lang="ca-ES" sz="1500" i="1" dirty="0" smtClean="0">
                <a:solidFill>
                  <a:schemeClr val="tx1"/>
                </a:solidFill>
              </a:rPr>
              <a:t> </a:t>
            </a:r>
            <a:r>
              <a:rPr lang="ca-ES" sz="1500" i="1" dirty="0" err="1" smtClean="0">
                <a:solidFill>
                  <a:schemeClr val="tx1"/>
                </a:solidFill>
              </a:rPr>
              <a:t>retirement</a:t>
            </a:r>
            <a:endParaRPr lang="ca-ES" sz="1500" i="1" dirty="0" smtClean="0">
              <a:solidFill>
                <a:schemeClr val="tx1"/>
              </a:solidFill>
            </a:endParaRPr>
          </a:p>
          <a:p>
            <a:pPr marL="363538" lvl="1" indent="0" algn="just">
              <a:buNone/>
              <a:tabLst>
                <a:tab pos="363538" algn="l"/>
              </a:tabLst>
            </a:pPr>
            <a:endParaRPr lang="ca-ES" sz="1500" i="1" dirty="0" smtClean="0">
              <a:solidFill>
                <a:schemeClr val="tx1"/>
              </a:solidFill>
            </a:endParaRPr>
          </a:p>
          <a:p>
            <a:pPr marL="363538" lvl="1" indent="0" algn="just">
              <a:buNone/>
              <a:tabLst>
                <a:tab pos="363538" algn="l"/>
              </a:tabLst>
            </a:pPr>
            <a:r>
              <a:rPr lang="ca-ES" sz="1500" dirty="0" smtClean="0">
                <a:solidFill>
                  <a:schemeClr val="tx1"/>
                </a:solidFill>
              </a:rPr>
              <a:t>Les estadístiques inclouen informació sobre la despesa i els participants de cada intervenció.</a:t>
            </a: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r>
              <a:rPr lang="ca-ES" sz="1500" dirty="0" smtClean="0">
                <a:solidFill>
                  <a:schemeClr val="tx1"/>
                </a:solidFill>
              </a:rPr>
              <a:t>Despesa pública en polítiques del mercat laboral (2009), % del PIB</a:t>
            </a: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endParaRPr lang="ca-ES" sz="1500" dirty="0" smtClean="0">
              <a:solidFill>
                <a:schemeClr val="tx1"/>
              </a:solidFill>
            </a:endParaRPr>
          </a:p>
          <a:p>
            <a:pPr marL="363538" lvl="1" indent="0" algn="just">
              <a:buNone/>
              <a:tabLst>
                <a:tab pos="363538" algn="l"/>
              </a:tabLst>
            </a:pPr>
            <a:r>
              <a:rPr lang="ca-ES" sz="1500" dirty="0" smtClean="0">
                <a:solidFill>
                  <a:schemeClr val="tx1"/>
                </a:solidFill>
              </a:rPr>
              <a:t>e: </a:t>
            </a:r>
            <a:r>
              <a:rPr lang="ca-ES" sz="1500" i="1" dirty="0" err="1" smtClean="0">
                <a:solidFill>
                  <a:schemeClr val="tx1"/>
                </a:solidFill>
              </a:rPr>
              <a:t>estimate</a:t>
            </a:r>
            <a:endParaRPr lang="ca-ES" sz="1500" i="1" dirty="0" smtClean="0">
              <a:solidFill>
                <a:schemeClr val="tx1"/>
              </a:solidFill>
            </a:endParaRPr>
          </a:p>
          <a:p>
            <a:pPr marL="363538" lvl="1" indent="0" algn="just">
              <a:buNone/>
              <a:tabLst>
                <a:tab pos="363538" algn="l"/>
              </a:tabLst>
            </a:pPr>
            <a:endParaRPr lang="ca-ES" sz="1500" i="1"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45</a:t>
            </a:fld>
            <a:endParaRPr lang="ca-ES"/>
          </a:p>
        </p:txBody>
      </p:sp>
      <p:pic>
        <p:nvPicPr>
          <p:cNvPr id="1026" name="Picture 2"/>
          <p:cNvPicPr>
            <a:picLocks noChangeAspect="1" noChangeArrowheads="1"/>
          </p:cNvPicPr>
          <p:nvPr/>
        </p:nvPicPr>
        <p:blipFill>
          <a:blip r:embed="rId2"/>
          <a:srcRect l="13470" t="32967" r="18036" b="57761"/>
          <a:stretch>
            <a:fillRect/>
          </a:stretch>
        </p:blipFill>
        <p:spPr bwMode="auto">
          <a:xfrm>
            <a:off x="2714612" y="4200304"/>
            <a:ext cx="4286280" cy="642942"/>
          </a:xfrm>
          <a:prstGeom prst="rect">
            <a:avLst/>
          </a:prstGeom>
          <a:noFill/>
          <a:ln w="9525">
            <a:noFill/>
            <a:miter lim="800000"/>
            <a:headEnd/>
            <a:tailEnd/>
          </a:ln>
          <a:effectLst/>
        </p:spPr>
      </p:pic>
      <p:pic>
        <p:nvPicPr>
          <p:cNvPr id="6" name="Picture 2"/>
          <p:cNvPicPr>
            <a:picLocks noChangeAspect="1" noChangeArrowheads="1"/>
          </p:cNvPicPr>
          <p:nvPr/>
        </p:nvPicPr>
        <p:blipFill>
          <a:blip r:embed="rId2"/>
          <a:srcRect l="13470" t="62844" r="18036" b="35096"/>
          <a:stretch>
            <a:fillRect/>
          </a:stretch>
        </p:blipFill>
        <p:spPr bwMode="auto">
          <a:xfrm>
            <a:off x="2714612" y="4857760"/>
            <a:ext cx="4286280" cy="142876"/>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13470" t="25275" r="14612" b="67513"/>
          <a:stretch>
            <a:fillRect/>
          </a:stretch>
        </p:blipFill>
        <p:spPr bwMode="auto">
          <a:xfrm>
            <a:off x="2500298" y="5643578"/>
            <a:ext cx="4500594" cy="500066"/>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3470" t="62363" r="14612" b="34546"/>
          <a:stretch>
            <a:fillRect/>
          </a:stretch>
        </p:blipFill>
        <p:spPr bwMode="auto">
          <a:xfrm>
            <a:off x="2500298" y="6072206"/>
            <a:ext cx="4500594" cy="214314"/>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10. Polítiques del mercat laboral</a:t>
            </a:r>
            <a:endParaRPr lang="ca-ES" sz="28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46</a:t>
            </a:fld>
            <a:endParaRPr lang="ca-ES"/>
          </a:p>
        </p:txBody>
      </p:sp>
      <p:pic>
        <p:nvPicPr>
          <p:cNvPr id="2050" name="Picture 2"/>
          <p:cNvPicPr>
            <a:picLocks noChangeAspect="1" noChangeArrowheads="1"/>
          </p:cNvPicPr>
          <p:nvPr/>
        </p:nvPicPr>
        <p:blipFill>
          <a:blip r:embed="rId2"/>
          <a:srcRect l="13470" t="32967" r="18036" b="44368"/>
          <a:stretch>
            <a:fillRect/>
          </a:stretch>
        </p:blipFill>
        <p:spPr bwMode="auto">
          <a:xfrm>
            <a:off x="2285984" y="1785926"/>
            <a:ext cx="4286280" cy="1571636"/>
          </a:xfrm>
          <a:prstGeom prst="rect">
            <a:avLst/>
          </a:prstGeom>
          <a:noFill/>
          <a:ln w="9525">
            <a:noFill/>
            <a:miter lim="800000"/>
            <a:headEnd/>
            <a:tailEnd/>
          </a:ln>
          <a:effectLst/>
        </p:spPr>
      </p:pic>
      <p:pic>
        <p:nvPicPr>
          <p:cNvPr id="10" name="Picture 2"/>
          <p:cNvPicPr>
            <a:picLocks noGrp="1" noChangeAspect="1" noChangeArrowheads="1"/>
          </p:cNvPicPr>
          <p:nvPr>
            <p:ph idx="1"/>
          </p:nvPr>
        </p:nvPicPr>
        <p:blipFill>
          <a:blip r:embed="rId2"/>
          <a:srcRect l="13470" t="75206" r="18036" b="21703"/>
          <a:stretch>
            <a:fillRect/>
          </a:stretch>
        </p:blipFill>
        <p:spPr bwMode="auto">
          <a:xfrm>
            <a:off x="2285984" y="3357562"/>
            <a:ext cx="4286303" cy="214315"/>
          </a:xfrm>
          <a:prstGeom prst="rect">
            <a:avLst/>
          </a:prstGeom>
          <a:noFill/>
          <a:ln w="9525">
            <a:noFill/>
            <a:miter lim="800000"/>
            <a:headEnd/>
            <a:tailEnd/>
          </a:ln>
          <a:effectLst/>
        </p:spPr>
      </p:pic>
      <p:sp>
        <p:nvSpPr>
          <p:cNvPr id="11" name="10 CuadroTexto"/>
          <p:cNvSpPr txBox="1"/>
          <p:nvPr/>
        </p:nvSpPr>
        <p:spPr>
          <a:xfrm>
            <a:off x="1142976" y="3929066"/>
            <a:ext cx="5572164" cy="323165"/>
          </a:xfrm>
          <a:prstGeom prst="rect">
            <a:avLst/>
          </a:prstGeom>
          <a:noFill/>
        </p:spPr>
        <p:txBody>
          <a:bodyPr wrap="square" rtlCol="0">
            <a:spAutoFit/>
          </a:bodyPr>
          <a:lstStyle/>
          <a:p>
            <a:r>
              <a:rPr lang="ca-ES" sz="1500" dirty="0" smtClean="0"/>
              <a:t>Participants en milers</a:t>
            </a:r>
            <a:endParaRPr lang="ca-ES" sz="1500" dirty="0"/>
          </a:p>
        </p:txBody>
      </p:sp>
      <p:pic>
        <p:nvPicPr>
          <p:cNvPr id="2051" name="Picture 3"/>
          <p:cNvPicPr>
            <a:picLocks noChangeAspect="1" noChangeArrowheads="1"/>
          </p:cNvPicPr>
          <p:nvPr/>
        </p:nvPicPr>
        <p:blipFill>
          <a:blip r:embed="rId3"/>
          <a:srcRect l="14612" t="30426" r="15753" b="50000"/>
          <a:stretch>
            <a:fillRect/>
          </a:stretch>
        </p:blipFill>
        <p:spPr bwMode="auto">
          <a:xfrm>
            <a:off x="2285984" y="4357694"/>
            <a:ext cx="4357718" cy="1357322"/>
          </a:xfrm>
          <a:prstGeom prst="rect">
            <a:avLst/>
          </a:prstGeom>
          <a:noFill/>
          <a:ln w="9525">
            <a:noFill/>
            <a:miter lim="800000"/>
            <a:headEnd/>
            <a:tailEnd/>
          </a:ln>
          <a:effectLst/>
        </p:spPr>
      </p:pic>
      <p:pic>
        <p:nvPicPr>
          <p:cNvPr id="13" name="Picture 3"/>
          <p:cNvPicPr>
            <a:picLocks noChangeAspect="1" noChangeArrowheads="1"/>
          </p:cNvPicPr>
          <p:nvPr/>
        </p:nvPicPr>
        <p:blipFill>
          <a:blip r:embed="rId3"/>
          <a:srcRect l="14612" t="69574" r="15753" b="28365"/>
          <a:stretch>
            <a:fillRect/>
          </a:stretch>
        </p:blipFill>
        <p:spPr bwMode="auto">
          <a:xfrm>
            <a:off x="2285984" y="5715016"/>
            <a:ext cx="4357718" cy="142876"/>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10. Polítiques del mercat laboral</a:t>
            </a:r>
            <a:endParaRPr lang="ca-ES" sz="28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47</a:t>
            </a:fld>
            <a:endParaRPr lang="ca-ES"/>
          </a:p>
        </p:txBody>
      </p:sp>
      <p:pic>
        <p:nvPicPr>
          <p:cNvPr id="3074" name="Picture 2"/>
          <p:cNvPicPr>
            <a:picLocks noChangeAspect="1" noChangeArrowheads="1"/>
          </p:cNvPicPr>
          <p:nvPr/>
        </p:nvPicPr>
        <p:blipFill>
          <a:blip r:embed="rId2"/>
          <a:srcRect l="13470" t="21634" r="18036" b="61882"/>
          <a:stretch>
            <a:fillRect/>
          </a:stretch>
        </p:blipFill>
        <p:spPr bwMode="auto">
          <a:xfrm>
            <a:off x="2285984" y="1785926"/>
            <a:ext cx="4286280" cy="1143008"/>
          </a:xfrm>
          <a:prstGeom prst="rect">
            <a:avLst/>
          </a:prstGeom>
          <a:noFill/>
          <a:ln w="9525">
            <a:noFill/>
            <a:miter lim="800000"/>
            <a:headEnd/>
            <a:tailEnd/>
          </a:ln>
          <a:effectLst/>
        </p:spPr>
      </p:pic>
      <p:pic>
        <p:nvPicPr>
          <p:cNvPr id="12" name="Picture 2"/>
          <p:cNvPicPr>
            <a:picLocks noGrp="1" noChangeAspect="1" noChangeArrowheads="1"/>
          </p:cNvPicPr>
          <p:nvPr>
            <p:ph idx="1"/>
          </p:nvPr>
        </p:nvPicPr>
        <p:blipFill>
          <a:blip r:embed="rId2"/>
          <a:srcRect l="13470" t="57944" r="18036" b="39217"/>
          <a:stretch>
            <a:fillRect/>
          </a:stretch>
        </p:blipFill>
        <p:spPr bwMode="auto">
          <a:xfrm>
            <a:off x="2285984" y="2928934"/>
            <a:ext cx="4286303" cy="196858"/>
          </a:xfrm>
          <a:prstGeom prst="rect">
            <a:avLst/>
          </a:prstGeom>
          <a:noFill/>
          <a:ln w="9525">
            <a:noFill/>
            <a:miter lim="800000"/>
            <a:headEnd/>
            <a:tailEnd/>
          </a:ln>
          <a:effectLst/>
        </p:spPr>
      </p:pic>
      <p:sp>
        <p:nvSpPr>
          <p:cNvPr id="14" name="13 CuadroTexto"/>
          <p:cNvSpPr txBox="1"/>
          <p:nvPr/>
        </p:nvSpPr>
        <p:spPr>
          <a:xfrm>
            <a:off x="1142976" y="3500438"/>
            <a:ext cx="5500726" cy="1384995"/>
          </a:xfrm>
          <a:prstGeom prst="rect">
            <a:avLst/>
          </a:prstGeom>
          <a:noFill/>
        </p:spPr>
        <p:txBody>
          <a:bodyPr wrap="square" rtlCol="0">
            <a:spAutoFit/>
          </a:bodyPr>
          <a:lstStyle/>
          <a:p>
            <a:r>
              <a:rPr lang="ca-ES" sz="1400" dirty="0" smtClean="0"/>
              <a:t>u: </a:t>
            </a:r>
            <a:r>
              <a:rPr lang="ca-ES" sz="1400" i="1" dirty="0" err="1" smtClean="0"/>
              <a:t>uncertain</a:t>
            </a:r>
            <a:endParaRPr lang="ca-ES" sz="1400" i="1" dirty="0" smtClean="0"/>
          </a:p>
          <a:p>
            <a:endParaRPr lang="ca-ES" sz="1400" i="1" dirty="0" smtClean="0"/>
          </a:p>
          <a:p>
            <a:endParaRPr lang="ca-ES" sz="1400" i="1" dirty="0" smtClean="0"/>
          </a:p>
          <a:p>
            <a:endParaRPr lang="ca-ES" sz="1400" i="1" dirty="0" smtClean="0"/>
          </a:p>
          <a:p>
            <a:r>
              <a:rPr lang="ca-ES" sz="1400" dirty="0" smtClean="0">
                <a:solidFill>
                  <a:srgbClr val="002060"/>
                </a:solidFill>
                <a:sym typeface="Wingdings" pitchFamily="2" charset="2"/>
              </a:rPr>
              <a:t> Quina és la diferència entre polítiques actives i passives? </a:t>
            </a:r>
            <a:endParaRPr lang="ca-ES" sz="1400" dirty="0" smtClean="0">
              <a:solidFill>
                <a:srgbClr val="002060"/>
              </a:solidFill>
            </a:endParaRPr>
          </a:p>
          <a:p>
            <a:pPr>
              <a:buFont typeface="Wingdings"/>
              <a:buChar char="à"/>
            </a:pPr>
            <a:r>
              <a:rPr lang="ca-ES" sz="1400" dirty="0" smtClean="0">
                <a:solidFill>
                  <a:srgbClr val="002060"/>
                </a:solidFill>
                <a:sym typeface="Wingdings" pitchFamily="2" charset="2"/>
              </a:rPr>
              <a:t> Què és la </a:t>
            </a:r>
            <a:r>
              <a:rPr lang="ca-ES" sz="1400" dirty="0" err="1" smtClean="0">
                <a:solidFill>
                  <a:srgbClr val="002060"/>
                </a:solidFill>
                <a:sym typeface="Wingdings" pitchFamily="2" charset="2"/>
                <a:hlinkClick r:id="rId3"/>
              </a:rPr>
              <a:t>flexiguretat</a:t>
            </a:r>
            <a:r>
              <a:rPr lang="ca-ES" sz="1400" dirty="0" smtClean="0">
                <a:solidFill>
                  <a:srgbClr val="002060"/>
                </a:solidFill>
                <a:sym typeface="Wingdings" pitchFamily="2" charset="2"/>
              </a:rPr>
              <a: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Annex</a:t>
            </a:r>
            <a:endParaRPr lang="ca-ES" sz="28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48</a:t>
            </a:fld>
            <a:endParaRPr lang="ca-ES"/>
          </a:p>
        </p:txBody>
      </p:sp>
      <p:sp>
        <p:nvSpPr>
          <p:cNvPr id="7" name="6 Marcador de contenido"/>
          <p:cNvSpPr>
            <a:spLocks noGrp="1"/>
          </p:cNvSpPr>
          <p:nvPr>
            <p:ph idx="1"/>
          </p:nvPr>
        </p:nvSpPr>
        <p:spPr/>
        <p:txBody>
          <a:bodyPr>
            <a:normAutofit fontScale="25000" lnSpcReduction="20000"/>
          </a:bodyPr>
          <a:lstStyle/>
          <a:p>
            <a:pPr>
              <a:buNone/>
            </a:pPr>
            <a:r>
              <a:rPr lang="en-US" sz="4800" dirty="0" smtClean="0"/>
              <a:t>EU-27: </a:t>
            </a:r>
            <a:r>
              <a:rPr lang="es-ES" sz="4800" dirty="0" smtClean="0"/>
              <a:t>BE, </a:t>
            </a:r>
            <a:r>
              <a:rPr lang="es-ES" sz="4800" u="sng" dirty="0" smtClean="0"/>
              <a:t>BG, CZ, DK</a:t>
            </a:r>
            <a:r>
              <a:rPr lang="es-ES" sz="4800" dirty="0" smtClean="0"/>
              <a:t>, DE, EE, IE, EL, ES, FR, IT, </a:t>
            </a:r>
            <a:r>
              <a:rPr lang="ca-ES" sz="4800" dirty="0" err="1" smtClean="0"/>
              <a:t>CY</a:t>
            </a:r>
            <a:r>
              <a:rPr lang="ca-ES" sz="4800" dirty="0" smtClean="0"/>
              <a:t>, </a:t>
            </a:r>
            <a:r>
              <a:rPr lang="ca-ES" sz="4800" u="sng" dirty="0" err="1" smtClean="0"/>
              <a:t>LV</a:t>
            </a:r>
            <a:r>
              <a:rPr lang="ca-ES" sz="4800" u="sng" dirty="0" smtClean="0"/>
              <a:t>, </a:t>
            </a:r>
            <a:r>
              <a:rPr lang="ca-ES" sz="4800" u="sng" dirty="0" err="1" smtClean="0"/>
              <a:t>LT</a:t>
            </a:r>
            <a:r>
              <a:rPr lang="ca-ES" sz="4800" dirty="0" smtClean="0"/>
              <a:t>, LU, </a:t>
            </a:r>
            <a:r>
              <a:rPr lang="ca-ES" sz="4800" u="sng" dirty="0" smtClean="0"/>
              <a:t>HU</a:t>
            </a:r>
            <a:r>
              <a:rPr lang="ca-ES" sz="4800" dirty="0" smtClean="0"/>
              <a:t>, </a:t>
            </a:r>
            <a:r>
              <a:rPr lang="ca-ES" sz="4800" dirty="0" err="1" smtClean="0"/>
              <a:t>MT</a:t>
            </a:r>
            <a:r>
              <a:rPr lang="ca-ES" sz="4800" dirty="0" smtClean="0"/>
              <a:t>, </a:t>
            </a:r>
            <a:r>
              <a:rPr lang="ca-ES" sz="4800" dirty="0" err="1" smtClean="0"/>
              <a:t>NL</a:t>
            </a:r>
            <a:r>
              <a:rPr lang="ca-ES" sz="4800" dirty="0" smtClean="0"/>
              <a:t>, AT, </a:t>
            </a:r>
            <a:r>
              <a:rPr lang="ca-ES" sz="4800" u="sng" dirty="0" err="1" smtClean="0"/>
              <a:t>PL</a:t>
            </a:r>
            <a:r>
              <a:rPr lang="ca-ES" sz="4800" dirty="0" smtClean="0"/>
              <a:t>, </a:t>
            </a:r>
            <a:r>
              <a:rPr lang="ca-ES" sz="4800" dirty="0" err="1" smtClean="0"/>
              <a:t>PT</a:t>
            </a:r>
            <a:r>
              <a:rPr lang="ca-ES" sz="4800" dirty="0" smtClean="0"/>
              <a:t>, </a:t>
            </a:r>
            <a:r>
              <a:rPr lang="ca-ES" sz="4800" u="sng" dirty="0" smtClean="0"/>
              <a:t>RO</a:t>
            </a:r>
            <a:r>
              <a:rPr lang="ca-ES" sz="4800" dirty="0" smtClean="0"/>
              <a:t>, SI, SK, FI, </a:t>
            </a:r>
            <a:r>
              <a:rPr lang="ca-ES" sz="4800" u="sng" dirty="0" smtClean="0"/>
              <a:t>SE, UK</a:t>
            </a:r>
            <a:r>
              <a:rPr lang="ca-ES" sz="4800" dirty="0" smtClean="0"/>
              <a:t>. </a:t>
            </a:r>
          </a:p>
          <a:p>
            <a:pPr>
              <a:buNone/>
            </a:pPr>
            <a:r>
              <a:rPr lang="es-ES" sz="4800" dirty="0" smtClean="0"/>
              <a:t>EA-17: BE, DE, EE, IE, EL, ES, FR, IT, CY, LU, </a:t>
            </a:r>
            <a:r>
              <a:rPr lang="ca-ES" sz="4800" dirty="0" err="1" smtClean="0"/>
              <a:t>MT</a:t>
            </a:r>
            <a:r>
              <a:rPr lang="ca-ES" sz="4800" dirty="0" smtClean="0"/>
              <a:t>, </a:t>
            </a:r>
            <a:r>
              <a:rPr lang="ca-ES" sz="4800" dirty="0" err="1" smtClean="0"/>
              <a:t>NL</a:t>
            </a:r>
            <a:r>
              <a:rPr lang="ca-ES" sz="4800" dirty="0" smtClean="0"/>
              <a:t>, AT, </a:t>
            </a:r>
            <a:r>
              <a:rPr lang="ca-ES" sz="4800" dirty="0" err="1" smtClean="0"/>
              <a:t>PT</a:t>
            </a:r>
            <a:r>
              <a:rPr lang="ca-ES" sz="4800" dirty="0" smtClean="0"/>
              <a:t>, SI, SK, FI.</a:t>
            </a:r>
          </a:p>
          <a:p>
            <a:endParaRPr lang="ca-ES" sz="4800" dirty="0" smtClean="0"/>
          </a:p>
          <a:p>
            <a:pPr>
              <a:buNone/>
            </a:pPr>
            <a:r>
              <a:rPr lang="ca-ES" sz="4800" dirty="0" smtClean="0"/>
              <a:t>BE </a:t>
            </a:r>
            <a:r>
              <a:rPr lang="ca-ES" sz="4800" dirty="0" err="1" smtClean="0"/>
              <a:t>Belgium</a:t>
            </a:r>
            <a:r>
              <a:rPr lang="ca-ES" sz="4800" dirty="0" smtClean="0"/>
              <a:t>				AT </a:t>
            </a:r>
            <a:r>
              <a:rPr lang="ca-ES" sz="4800" dirty="0" err="1" smtClean="0"/>
              <a:t>Austria</a:t>
            </a:r>
            <a:endParaRPr lang="ca-ES" sz="4800" dirty="0" smtClean="0"/>
          </a:p>
          <a:p>
            <a:pPr>
              <a:buNone/>
            </a:pPr>
            <a:r>
              <a:rPr lang="ca-ES" sz="4800" dirty="0" smtClean="0"/>
              <a:t>BG </a:t>
            </a:r>
            <a:r>
              <a:rPr lang="ca-ES" sz="4800" dirty="0" err="1" smtClean="0"/>
              <a:t>Bulgaria</a:t>
            </a:r>
            <a:r>
              <a:rPr lang="ca-ES" sz="4800" dirty="0" smtClean="0"/>
              <a:t>			PL </a:t>
            </a:r>
            <a:r>
              <a:rPr lang="ca-ES" sz="4800" dirty="0" err="1" smtClean="0"/>
              <a:t>Poland</a:t>
            </a:r>
            <a:endParaRPr lang="ca-ES" sz="4800" dirty="0" smtClean="0"/>
          </a:p>
          <a:p>
            <a:pPr>
              <a:buNone/>
            </a:pPr>
            <a:r>
              <a:rPr lang="ca-ES" sz="4800" dirty="0" smtClean="0"/>
              <a:t>CZ </a:t>
            </a:r>
            <a:r>
              <a:rPr lang="ca-ES" sz="4800" dirty="0" err="1" smtClean="0"/>
              <a:t>Czech</a:t>
            </a:r>
            <a:r>
              <a:rPr lang="ca-ES" sz="4800" dirty="0" smtClean="0"/>
              <a:t> </a:t>
            </a:r>
            <a:r>
              <a:rPr lang="ca-ES" sz="4800" dirty="0" err="1" smtClean="0"/>
              <a:t>Republic</a:t>
            </a:r>
            <a:r>
              <a:rPr lang="ca-ES" sz="4800" dirty="0" smtClean="0"/>
              <a:t>			PT Portugal</a:t>
            </a:r>
          </a:p>
          <a:p>
            <a:pPr>
              <a:buNone/>
            </a:pPr>
            <a:r>
              <a:rPr lang="ca-ES" sz="4800" dirty="0" smtClean="0"/>
              <a:t>DK </a:t>
            </a:r>
            <a:r>
              <a:rPr lang="ca-ES" sz="4800" dirty="0" err="1" smtClean="0"/>
              <a:t>Denmark</a:t>
            </a:r>
            <a:r>
              <a:rPr lang="ca-ES" sz="4800" dirty="0" smtClean="0"/>
              <a:t>			RO Romania</a:t>
            </a:r>
          </a:p>
          <a:p>
            <a:pPr>
              <a:buNone/>
            </a:pPr>
            <a:r>
              <a:rPr lang="ca-ES" sz="4800" dirty="0" smtClean="0"/>
              <a:t>DE </a:t>
            </a:r>
            <a:r>
              <a:rPr lang="ca-ES" sz="4800" dirty="0" err="1" smtClean="0"/>
              <a:t>Germany</a:t>
            </a:r>
            <a:r>
              <a:rPr lang="ca-ES" sz="4800" dirty="0" smtClean="0"/>
              <a:t>			SI </a:t>
            </a:r>
            <a:r>
              <a:rPr lang="ca-ES" sz="4800" dirty="0" err="1" smtClean="0"/>
              <a:t>Slovenia</a:t>
            </a:r>
            <a:endParaRPr lang="ca-ES" sz="4800" dirty="0" smtClean="0"/>
          </a:p>
          <a:p>
            <a:pPr>
              <a:buNone/>
            </a:pPr>
            <a:r>
              <a:rPr lang="ca-ES" sz="4800" dirty="0" smtClean="0"/>
              <a:t>EE </a:t>
            </a:r>
            <a:r>
              <a:rPr lang="ca-ES" sz="4800" dirty="0" err="1" smtClean="0"/>
              <a:t>Estonia</a:t>
            </a:r>
            <a:r>
              <a:rPr lang="ca-ES" sz="4800" dirty="0" smtClean="0"/>
              <a:t>				SK </a:t>
            </a:r>
            <a:r>
              <a:rPr lang="ca-ES" sz="4800" dirty="0" err="1" smtClean="0"/>
              <a:t>Slovakia</a:t>
            </a:r>
            <a:endParaRPr lang="ca-ES" sz="4800" dirty="0" smtClean="0"/>
          </a:p>
          <a:p>
            <a:pPr>
              <a:buNone/>
            </a:pPr>
            <a:r>
              <a:rPr lang="ca-ES" sz="4800" dirty="0" smtClean="0"/>
              <a:t>IE </a:t>
            </a:r>
            <a:r>
              <a:rPr lang="ca-ES" sz="4800" dirty="0" err="1" smtClean="0"/>
              <a:t>Ireland</a:t>
            </a:r>
            <a:r>
              <a:rPr lang="ca-ES" sz="4800" dirty="0" smtClean="0"/>
              <a:t>				FI </a:t>
            </a:r>
            <a:r>
              <a:rPr lang="ca-ES" sz="4800" dirty="0" err="1" smtClean="0"/>
              <a:t>Finland</a:t>
            </a:r>
            <a:endParaRPr lang="ca-ES" sz="4800" dirty="0" smtClean="0"/>
          </a:p>
          <a:p>
            <a:pPr>
              <a:buNone/>
            </a:pPr>
            <a:r>
              <a:rPr lang="ca-ES" sz="4800" dirty="0" smtClean="0"/>
              <a:t>EL </a:t>
            </a:r>
            <a:r>
              <a:rPr lang="ca-ES" sz="4800" dirty="0" err="1" smtClean="0"/>
              <a:t>Greece</a:t>
            </a:r>
            <a:r>
              <a:rPr lang="ca-ES" sz="4800" dirty="0" smtClean="0"/>
              <a:t>				SE </a:t>
            </a:r>
            <a:r>
              <a:rPr lang="ca-ES" sz="4800" dirty="0" err="1" smtClean="0"/>
              <a:t>Sweden</a:t>
            </a:r>
            <a:endParaRPr lang="ca-ES" sz="4800" dirty="0" smtClean="0"/>
          </a:p>
          <a:p>
            <a:pPr>
              <a:buNone/>
            </a:pPr>
            <a:r>
              <a:rPr lang="ca-ES" sz="4800" dirty="0" smtClean="0"/>
              <a:t>ES Spain				UK United </a:t>
            </a:r>
            <a:r>
              <a:rPr lang="ca-ES" sz="4800" dirty="0" err="1" smtClean="0"/>
              <a:t>Kingdom</a:t>
            </a:r>
            <a:endParaRPr lang="ca-ES" sz="4800" dirty="0" smtClean="0"/>
          </a:p>
          <a:p>
            <a:pPr>
              <a:buNone/>
            </a:pPr>
            <a:r>
              <a:rPr lang="ca-ES" sz="4800" dirty="0" smtClean="0"/>
              <a:t>FR France				IS </a:t>
            </a:r>
            <a:r>
              <a:rPr lang="ca-ES" sz="4800" dirty="0" err="1" smtClean="0"/>
              <a:t>Iceland</a:t>
            </a:r>
            <a:endParaRPr lang="ca-ES" sz="4800" dirty="0" smtClean="0"/>
          </a:p>
          <a:p>
            <a:pPr>
              <a:buNone/>
            </a:pPr>
            <a:r>
              <a:rPr lang="ca-ES" sz="4800" dirty="0" smtClean="0"/>
              <a:t>IT </a:t>
            </a:r>
            <a:r>
              <a:rPr lang="ca-ES" sz="4800" dirty="0" err="1" smtClean="0"/>
              <a:t>Italy</a:t>
            </a:r>
            <a:r>
              <a:rPr lang="ca-ES" sz="4800" dirty="0" smtClean="0"/>
              <a:t>				NO </a:t>
            </a:r>
            <a:r>
              <a:rPr lang="ca-ES" sz="4800" dirty="0" err="1" smtClean="0"/>
              <a:t>Norway</a:t>
            </a:r>
            <a:endParaRPr lang="ca-ES" sz="4800" dirty="0" smtClean="0"/>
          </a:p>
          <a:p>
            <a:pPr>
              <a:buNone/>
            </a:pPr>
            <a:r>
              <a:rPr lang="ca-ES" sz="4800" dirty="0" smtClean="0"/>
              <a:t>CY </a:t>
            </a:r>
            <a:r>
              <a:rPr lang="ca-ES" sz="4800" dirty="0" err="1" smtClean="0"/>
              <a:t>Cyprus</a:t>
            </a:r>
            <a:r>
              <a:rPr lang="ca-ES" sz="4800" dirty="0" smtClean="0"/>
              <a:t>				CH </a:t>
            </a:r>
            <a:r>
              <a:rPr lang="ca-ES" sz="4800" dirty="0" err="1" smtClean="0"/>
              <a:t>Switzerland</a:t>
            </a:r>
            <a:endParaRPr lang="ca-ES" sz="4800" dirty="0" smtClean="0"/>
          </a:p>
          <a:p>
            <a:pPr>
              <a:buNone/>
            </a:pPr>
            <a:r>
              <a:rPr lang="ca-ES" sz="4800" dirty="0" smtClean="0"/>
              <a:t>LV </a:t>
            </a:r>
            <a:r>
              <a:rPr lang="ca-ES" sz="4800" dirty="0" err="1" smtClean="0"/>
              <a:t>Latvia</a:t>
            </a:r>
            <a:r>
              <a:rPr lang="ca-ES" sz="4800" dirty="0" smtClean="0"/>
              <a:t>				HR </a:t>
            </a:r>
            <a:r>
              <a:rPr lang="ca-ES" sz="4800" dirty="0" err="1" smtClean="0"/>
              <a:t>Croatia</a:t>
            </a:r>
            <a:endParaRPr lang="ca-ES" sz="4800" dirty="0" smtClean="0"/>
          </a:p>
          <a:p>
            <a:pPr>
              <a:buNone/>
            </a:pPr>
            <a:r>
              <a:rPr lang="ca-ES" sz="4800" dirty="0" smtClean="0"/>
              <a:t>LT </a:t>
            </a:r>
            <a:r>
              <a:rPr lang="ca-ES" sz="4800" dirty="0" err="1" smtClean="0"/>
              <a:t>Lithuania</a:t>
            </a:r>
            <a:r>
              <a:rPr lang="ca-ES" sz="4800" dirty="0" smtClean="0"/>
              <a:t>			TR </a:t>
            </a:r>
            <a:r>
              <a:rPr lang="ca-ES" sz="4800" dirty="0" err="1" smtClean="0"/>
              <a:t>Turkey</a:t>
            </a:r>
            <a:endParaRPr lang="ca-ES" sz="4800" dirty="0" smtClean="0"/>
          </a:p>
          <a:p>
            <a:pPr>
              <a:buNone/>
            </a:pPr>
            <a:r>
              <a:rPr lang="ca-ES" sz="4800" dirty="0" smtClean="0"/>
              <a:t>LU </a:t>
            </a:r>
            <a:r>
              <a:rPr lang="ca-ES" sz="4800" dirty="0" err="1" smtClean="0"/>
              <a:t>Luxembourg</a:t>
            </a:r>
            <a:endParaRPr lang="ca-ES" sz="4800" dirty="0" smtClean="0"/>
          </a:p>
          <a:p>
            <a:pPr>
              <a:buNone/>
            </a:pPr>
            <a:r>
              <a:rPr lang="ca-ES" sz="4800" dirty="0" smtClean="0"/>
              <a:t>HU </a:t>
            </a:r>
            <a:r>
              <a:rPr lang="ca-ES" sz="4800" dirty="0" err="1" smtClean="0"/>
              <a:t>Hungary</a:t>
            </a:r>
            <a:endParaRPr lang="ca-ES" sz="4800" dirty="0" smtClean="0"/>
          </a:p>
          <a:p>
            <a:pPr>
              <a:buNone/>
            </a:pPr>
            <a:r>
              <a:rPr lang="ca-ES" sz="4800" dirty="0" smtClean="0"/>
              <a:t>MT Malta</a:t>
            </a:r>
          </a:p>
          <a:p>
            <a:pPr>
              <a:buNone/>
            </a:pPr>
            <a:r>
              <a:rPr lang="ca-ES" sz="4800" dirty="0" smtClean="0"/>
              <a:t>NL </a:t>
            </a:r>
            <a:r>
              <a:rPr lang="ca-ES" sz="4800" dirty="0" err="1" smtClean="0"/>
              <a:t>Netherlands</a:t>
            </a:r>
            <a:endParaRPr lang="ca-ES" sz="4800" dirty="0" smtClean="0"/>
          </a:p>
          <a:p>
            <a:endParaRPr lang="ca-ES" sz="4800" dirty="0" smtClean="0"/>
          </a:p>
          <a:p>
            <a:endParaRPr lang="ca-ES" dirty="0" smtClean="0"/>
          </a:p>
          <a:p>
            <a:endParaRPr lang="ca-ES"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2. Població activa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400" b="1" dirty="0" smtClean="0"/>
              <a:t>La població activa inclou totes les persones amb treball i aquelles a l’atur. </a:t>
            </a:r>
          </a:p>
          <a:p>
            <a:pPr marL="92075" indent="17463" algn="just">
              <a:buNone/>
            </a:pPr>
            <a:endParaRPr lang="ca-ES" sz="1400" dirty="0" smtClean="0"/>
          </a:p>
          <a:p>
            <a:pPr marL="92075" indent="17463" algn="just">
              <a:buNone/>
            </a:pPr>
            <a:r>
              <a:rPr lang="ca-ES" sz="1400" dirty="0" smtClean="0"/>
              <a:t>Segons definicions de l’Organització Internacional del Treball (</a:t>
            </a:r>
            <a:r>
              <a:rPr lang="ca-ES" sz="1400" b="1" dirty="0" smtClean="0"/>
              <a:t>OIT</a:t>
            </a:r>
            <a:r>
              <a:rPr lang="ca-ES" sz="1400" dirty="0" smtClean="0"/>
              <a:t>), les persones es poden classificar en:  </a:t>
            </a:r>
            <a:r>
              <a:rPr lang="ca-ES" sz="1400" b="1" dirty="0" smtClean="0"/>
              <a:t>ocupades, desocupades i econòmicament inactives</a:t>
            </a:r>
            <a:r>
              <a:rPr lang="ca-ES" sz="1400" dirty="0" smtClean="0"/>
              <a:t>.</a:t>
            </a:r>
          </a:p>
          <a:p>
            <a:pPr marL="92075" indent="17463" algn="just">
              <a:buNone/>
            </a:pPr>
            <a:endParaRPr lang="ca-ES" sz="1400" dirty="0" smtClean="0"/>
          </a:p>
          <a:p>
            <a:pPr marL="92075" indent="17463" algn="just">
              <a:buNone/>
            </a:pPr>
            <a:r>
              <a:rPr lang="ca-ES" sz="1400" dirty="0" smtClean="0"/>
              <a:t>La taxa d’activitat és la proporció de la població que és econòmicament activa. </a:t>
            </a:r>
          </a:p>
          <a:p>
            <a:pPr marL="92075" indent="17463" algn="just">
              <a:buNone/>
            </a:pPr>
            <a:endParaRPr lang="ca-ES" sz="1400" dirty="0" smtClean="0"/>
          </a:p>
          <a:p>
            <a:pPr marL="92075" indent="17463" algn="just">
              <a:buNone/>
            </a:pPr>
            <a:r>
              <a:rPr lang="ca-ES" sz="1400" dirty="0" smtClean="0"/>
              <a:t>Ens basarem en estimacions proporcionades per l’enquesta de la UE de  població activa (</a:t>
            </a:r>
            <a:r>
              <a:rPr lang="ca-ES" sz="1400" i="1" dirty="0" smtClean="0"/>
              <a:t>EU </a:t>
            </a:r>
            <a:r>
              <a:rPr lang="ca-ES" sz="1400" i="1" dirty="0" err="1" smtClean="0"/>
              <a:t>Labour</a:t>
            </a:r>
            <a:r>
              <a:rPr lang="ca-ES" sz="1400" i="1" dirty="0" smtClean="0"/>
              <a:t> </a:t>
            </a:r>
            <a:r>
              <a:rPr lang="ca-ES" sz="1400" i="1" dirty="0" err="1" smtClean="0"/>
              <a:t>Force</a:t>
            </a:r>
            <a:r>
              <a:rPr lang="ca-ES" sz="1400" i="1" dirty="0" smtClean="0"/>
              <a:t> </a:t>
            </a:r>
            <a:r>
              <a:rPr lang="ca-ES" sz="1400" i="1" dirty="0" err="1" smtClean="0"/>
              <a:t>Survey</a:t>
            </a:r>
            <a:r>
              <a:rPr lang="ca-ES" sz="1400" i="1" dirty="0" smtClean="0"/>
              <a:t>, EU LFS</a:t>
            </a:r>
            <a:r>
              <a:rPr lang="ca-ES" sz="1400" dirty="0" smtClean="0"/>
              <a:t>).  Els enquestats es classifiquen segons la informació recollida a través del qüestionari, el qual fa referència a la seva activitat durant la setmana de referència. Les estimacions es poden desagreguen per edat, sexe, nivell d’educació, tipus de feina (temporal, etc.), jornada completa/parcial, etc.</a:t>
            </a:r>
          </a:p>
          <a:p>
            <a:pPr marL="92075" indent="17463" algn="just">
              <a:buNone/>
            </a:pPr>
            <a:endParaRPr lang="ca-ES" sz="1400" dirty="0" smtClean="0"/>
          </a:p>
          <a:p>
            <a:pPr marL="92075" indent="17463" algn="just">
              <a:buNone/>
            </a:pPr>
            <a:r>
              <a:rPr lang="ca-ES" sz="1400" dirty="0" smtClean="0"/>
              <a:t>L’enquesta va dirigida a persones residents vivint en llars particulars, excloent la població que viu en institucions (per exemple, presons). Les dades fan referència a persones de 15 a 64 anys. </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a:t>
            </a:fld>
            <a:endParaRPr lang="ca-E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2. Població activa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400" dirty="0" smtClean="0"/>
              <a:t>La EU LFS és una enquesta trimestral de la UE, l’Associació Europea de Lliure Comerç (</a:t>
            </a:r>
            <a:r>
              <a:rPr lang="ca-ES" sz="1400" i="1" dirty="0" err="1" smtClean="0"/>
              <a:t>European</a:t>
            </a:r>
            <a:r>
              <a:rPr lang="ca-ES" sz="1400" i="1" dirty="0" smtClean="0"/>
              <a:t> </a:t>
            </a:r>
            <a:r>
              <a:rPr lang="ca-ES" sz="1400" i="1" dirty="0" err="1" smtClean="0"/>
              <a:t>Free</a:t>
            </a:r>
            <a:r>
              <a:rPr lang="ca-ES" sz="1400" i="1" dirty="0" smtClean="0"/>
              <a:t> Trade </a:t>
            </a:r>
            <a:r>
              <a:rPr lang="ca-ES" sz="1400" i="1" dirty="0" err="1" smtClean="0"/>
              <a:t>Association</a:t>
            </a:r>
            <a:r>
              <a:rPr lang="ca-ES" sz="1400" i="1" dirty="0" smtClean="0"/>
              <a:t>, EFTA</a:t>
            </a:r>
            <a:r>
              <a:rPr lang="ca-ES" sz="1400" dirty="0" smtClean="0"/>
              <a:t>)  i països candidats. La mida de la mostra és aproximadament 1.5 milions d’individus. Les taxes de mostreig varien entre 0.2% i 1.6% per a cada país.  </a:t>
            </a:r>
          </a:p>
          <a:p>
            <a:pPr marL="92075" indent="17463" algn="just">
              <a:buNone/>
            </a:pPr>
            <a:endParaRPr lang="ca-ES" sz="1400" dirty="0" smtClean="0"/>
          </a:p>
          <a:p>
            <a:pPr marL="92075" indent="17463" algn="just">
              <a:buNone/>
            </a:pPr>
            <a:r>
              <a:rPr lang="ca-ES" sz="1400" dirty="0" smtClean="0"/>
              <a:t>Aquesta enquesta representa una important font de </a:t>
            </a:r>
            <a:r>
              <a:rPr lang="ca-ES" sz="1400" dirty="0" err="1" smtClean="0"/>
              <a:t>microdades</a:t>
            </a:r>
            <a:r>
              <a:rPr lang="ca-ES" sz="1400" dirty="0" smtClean="0"/>
              <a:t> per dissenyar polítiques i per fer recerca. </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r>
              <a:rPr lang="ca-ES" sz="1400" dirty="0" smtClean="0"/>
              <a:t>Taxa d’activitat per gènere i edat (2010):</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a:t>
            </a:fld>
            <a:endParaRPr lang="ca-ES"/>
          </a:p>
        </p:txBody>
      </p:sp>
      <p:pic>
        <p:nvPicPr>
          <p:cNvPr id="1026" name="Picture 2"/>
          <p:cNvPicPr>
            <a:picLocks noChangeAspect="1" noChangeArrowheads="1"/>
          </p:cNvPicPr>
          <p:nvPr/>
        </p:nvPicPr>
        <p:blipFill>
          <a:blip r:embed="rId2"/>
          <a:srcRect l="4644" t="21634" r="10603" b="61882"/>
          <a:stretch>
            <a:fillRect/>
          </a:stretch>
        </p:blipFill>
        <p:spPr bwMode="auto">
          <a:xfrm>
            <a:off x="1857356" y="3143248"/>
            <a:ext cx="5214974" cy="1143008"/>
          </a:xfrm>
          <a:prstGeom prst="rect">
            <a:avLst/>
          </a:prstGeom>
          <a:noFill/>
          <a:ln w="9525">
            <a:noFill/>
            <a:miter lim="800000"/>
            <a:headEnd/>
            <a:tailEnd/>
          </a:ln>
          <a:effectLst/>
        </p:spPr>
      </p:pic>
      <p:pic>
        <p:nvPicPr>
          <p:cNvPr id="1027" name="Picture 3"/>
          <p:cNvPicPr>
            <a:picLocks noChangeAspect="1" noChangeArrowheads="1"/>
          </p:cNvPicPr>
          <p:nvPr/>
        </p:nvPicPr>
        <p:blipFill>
          <a:blip r:embed="rId3"/>
          <a:srcRect l="5959" t="61332" r="11610" b="35577"/>
          <a:stretch>
            <a:fillRect/>
          </a:stretch>
        </p:blipFill>
        <p:spPr bwMode="auto">
          <a:xfrm>
            <a:off x="1928794" y="4286256"/>
            <a:ext cx="5072098" cy="214314"/>
          </a:xfrm>
          <a:prstGeom prst="rect">
            <a:avLst/>
          </a:prstGeom>
          <a:noFill/>
          <a:ln w="9525">
            <a:noFill/>
            <a:miter lim="800000"/>
            <a:headEnd/>
            <a:tailEnd/>
          </a:ln>
          <a:effectLst/>
        </p:spPr>
      </p:pic>
      <p:pic>
        <p:nvPicPr>
          <p:cNvPr id="1028" name="Picture 4"/>
          <p:cNvPicPr>
            <a:picLocks noChangeAspect="1" noChangeArrowheads="1"/>
          </p:cNvPicPr>
          <p:nvPr/>
        </p:nvPicPr>
        <p:blipFill>
          <a:blip r:embed="rId4"/>
          <a:srcRect l="3560" t="39698" r="11687" b="50000"/>
          <a:stretch>
            <a:fillRect/>
          </a:stretch>
        </p:blipFill>
        <p:spPr bwMode="auto">
          <a:xfrm>
            <a:off x="1928794" y="5357826"/>
            <a:ext cx="5214974" cy="714380"/>
          </a:xfrm>
          <a:prstGeom prst="rect">
            <a:avLst/>
          </a:prstGeom>
          <a:noFill/>
          <a:ln w="9525">
            <a:noFill/>
            <a:miter lim="800000"/>
            <a:headEnd/>
            <a:tailEnd/>
          </a:ln>
          <a:effectLst/>
        </p:spPr>
      </p:pic>
      <p:pic>
        <p:nvPicPr>
          <p:cNvPr id="1029" name="Picture 5"/>
          <p:cNvPicPr>
            <a:picLocks noChangeAspect="1" noChangeArrowheads="1"/>
          </p:cNvPicPr>
          <p:nvPr/>
        </p:nvPicPr>
        <p:blipFill>
          <a:blip r:embed="rId5"/>
          <a:srcRect l="2399" t="72665" r="5882" b="24244"/>
          <a:stretch>
            <a:fillRect/>
          </a:stretch>
        </p:blipFill>
        <p:spPr bwMode="auto">
          <a:xfrm>
            <a:off x="1857356" y="6048393"/>
            <a:ext cx="5643602" cy="214314"/>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r>
              <a:rPr lang="ca-ES" sz="1500" dirty="0" smtClean="0"/>
              <a:t>Segons la definició de la OIT, una persona està ocupada si durant la setmana de referència ha treballat per una remuneració o benefici, o no va treballar però va tenir una feina de la qual estava temporalment absent.  Es considera treball el fet de fer-ho un mínim d’una hora. Els pagaments poden ser en efectiu o en espècies (és a dir, amb béns o serveis) tant si es reben en la mateixa setmana com si no. </a:t>
            </a:r>
          </a:p>
          <a:p>
            <a:pPr marL="92075" indent="17463" algn="just">
              <a:buNone/>
            </a:pPr>
            <a:endParaRPr lang="ca-ES" sz="1500" dirty="0" smtClean="0"/>
          </a:p>
          <a:p>
            <a:pPr marL="92075" indent="17463" algn="just">
              <a:buNone/>
            </a:pPr>
            <a:r>
              <a:rPr lang="ca-ES" sz="1500" dirty="0" smtClean="0"/>
              <a:t>Qualsevol que rebi un salari per formació en el lloc de treball que impliqui la producció de béns o serveis també es considera ocupat. Els treballadors per compte propi i familiars s’inclouen també. </a:t>
            </a:r>
          </a:p>
          <a:p>
            <a:pPr marL="92075" indent="17463" algn="just">
              <a:buNone/>
            </a:pPr>
            <a:endParaRPr lang="ca-ES" sz="1500" dirty="0" smtClean="0"/>
          </a:p>
          <a:p>
            <a:pPr marL="92075" indent="17463" algn="just">
              <a:buNone/>
            </a:pPr>
            <a:r>
              <a:rPr lang="ca-ES" sz="1500" dirty="0" smtClean="0"/>
              <a:t>La EU LFS i els comptes nacionals són les principals fonts de dades de la població ocupada. Els objectius i mètodes poden diferir. Altres estadístiques basades en enquestes a empreses o fonts administratives també aporten estimacions. </a:t>
            </a:r>
          </a:p>
          <a:p>
            <a:pPr marL="92075" indent="17463" algn="just">
              <a:buNone/>
            </a:pPr>
            <a:endParaRPr lang="ca-ES" sz="1500" dirty="0" smtClean="0"/>
          </a:p>
          <a:p>
            <a:pPr marL="92075" indent="17463" algn="just">
              <a:buNone/>
            </a:pPr>
            <a:r>
              <a:rPr lang="ca-ES" sz="1500" dirty="0" smtClean="0"/>
              <a:t>Les principals diferències entre la UE LFS i els comptes nacionals fan referència a: elements de cobertura geogràfica (residents treballant en la primera </a:t>
            </a:r>
            <a:r>
              <a:rPr lang="ca-ES" sz="1500" dirty="0" err="1" smtClean="0"/>
              <a:t>vs</a:t>
            </a:r>
            <a:r>
              <a:rPr lang="ca-ES" sz="1500" dirty="0" smtClean="0"/>
              <a:t>. treball en les unitats de producció residents), edats compreses, tractament de llars institucionals, registre de reclutes, becaris no pagats, o agricultura de subsistència (autoconsum).  </a:t>
            </a:r>
          </a:p>
          <a:p>
            <a:pPr marL="92075" indent="17463" algn="just">
              <a:buNone/>
            </a:pPr>
            <a:endParaRPr lang="ca-ES" sz="1400"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a:t>
            </a:fld>
            <a:endParaRPr lang="ca-E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endParaRPr lang="ca-ES" sz="1400"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a:t>
            </a:fld>
            <a:endParaRPr lang="ca-ES"/>
          </a:p>
        </p:txBody>
      </p:sp>
      <p:pic>
        <p:nvPicPr>
          <p:cNvPr id="2050" name="Picture 2"/>
          <p:cNvPicPr>
            <a:picLocks noChangeAspect="1" noChangeArrowheads="1"/>
          </p:cNvPicPr>
          <p:nvPr/>
        </p:nvPicPr>
        <p:blipFill>
          <a:blip r:embed="rId2"/>
          <a:srcRect l="23474" t="37088" r="24883" b="24794"/>
          <a:stretch>
            <a:fillRect/>
          </a:stretch>
        </p:blipFill>
        <p:spPr bwMode="auto">
          <a:xfrm>
            <a:off x="67591" y="1571612"/>
            <a:ext cx="9005003" cy="3786214"/>
          </a:xfrm>
          <a:prstGeom prst="rect">
            <a:avLst/>
          </a:prstGeom>
          <a:noFill/>
          <a:ln w="9525">
            <a:noFill/>
            <a:miter lim="800000"/>
            <a:headEnd/>
            <a:tailEnd/>
          </a:ln>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571480"/>
            <a:ext cx="8229600" cy="1066800"/>
          </a:xfrm>
        </p:spPr>
        <p:txBody>
          <a:bodyPr>
            <a:normAutofit/>
          </a:bodyPr>
          <a:lstStyle/>
          <a:p>
            <a:r>
              <a:rPr lang="ca-ES" sz="2800" dirty="0" smtClean="0"/>
              <a:t>3. Població ocupada</a:t>
            </a:r>
            <a:endParaRPr lang="ca-ES" sz="2800" dirty="0"/>
          </a:p>
        </p:txBody>
      </p:sp>
      <p:sp>
        <p:nvSpPr>
          <p:cNvPr id="3" name="2 Marcador de contenido"/>
          <p:cNvSpPr>
            <a:spLocks noGrp="1"/>
          </p:cNvSpPr>
          <p:nvPr>
            <p:ph idx="1"/>
          </p:nvPr>
        </p:nvSpPr>
        <p:spPr>
          <a:xfrm>
            <a:off x="457200" y="1571612"/>
            <a:ext cx="8229600" cy="5002924"/>
          </a:xfrm>
        </p:spPr>
        <p:txBody>
          <a:bodyPr>
            <a:normAutofit/>
          </a:bodyPr>
          <a:lstStyle/>
          <a:p>
            <a:pPr marL="92075" indent="17463" algn="just">
              <a:buNone/>
            </a:pPr>
            <a:endParaRPr lang="ca-ES" sz="1400" dirty="0" smtClean="0"/>
          </a:p>
          <a:p>
            <a:pPr marL="92075" indent="17463" algn="just">
              <a:buNone/>
            </a:pPr>
            <a:r>
              <a:rPr lang="ca-ES" sz="1400" dirty="0" smtClean="0"/>
              <a:t>Població ocupada i taxa de creixement:</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r>
              <a:rPr lang="ca-ES" sz="1400" dirty="0" smtClean="0">
                <a:hlinkClick r:id="rId2"/>
              </a:rPr>
              <a:t>Taxes d’ocupació</a:t>
            </a:r>
            <a:r>
              <a:rPr lang="ca-ES" sz="1400" dirty="0" smtClean="0"/>
              <a:t> per sexe i gap de gènere:</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r>
              <a:rPr lang="ca-ES" sz="1400" dirty="0" smtClean="0"/>
              <a:t>Taxes d’ocupació per grup d’edat i sexe:</a:t>
            </a:r>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smtClean="0"/>
          </a:p>
          <a:p>
            <a:pPr marL="92075" indent="17463"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9</a:t>
            </a:fld>
            <a:endParaRPr lang="ca-ES"/>
          </a:p>
        </p:txBody>
      </p:sp>
      <p:pic>
        <p:nvPicPr>
          <p:cNvPr id="3075" name="Picture 3"/>
          <p:cNvPicPr>
            <a:picLocks noChangeAspect="1" noChangeArrowheads="1"/>
          </p:cNvPicPr>
          <p:nvPr/>
        </p:nvPicPr>
        <p:blipFill>
          <a:blip r:embed="rId3"/>
          <a:srcRect l="13909" t="40179" r="18421" b="44368"/>
          <a:stretch>
            <a:fillRect/>
          </a:stretch>
        </p:blipFill>
        <p:spPr bwMode="auto">
          <a:xfrm>
            <a:off x="2285984" y="2071678"/>
            <a:ext cx="4286280" cy="1071570"/>
          </a:xfrm>
          <a:prstGeom prst="rect">
            <a:avLst/>
          </a:prstGeom>
          <a:noFill/>
          <a:ln w="9525">
            <a:noFill/>
            <a:miter lim="800000"/>
            <a:headEnd/>
            <a:tailEnd/>
          </a:ln>
          <a:effectLst/>
        </p:spPr>
      </p:pic>
      <p:pic>
        <p:nvPicPr>
          <p:cNvPr id="8" name="Picture 3"/>
          <p:cNvPicPr>
            <a:picLocks noChangeAspect="1" noChangeArrowheads="1"/>
          </p:cNvPicPr>
          <p:nvPr/>
        </p:nvPicPr>
        <p:blipFill>
          <a:blip r:embed="rId3"/>
          <a:srcRect l="13909" t="75206" r="18421" b="21703"/>
          <a:stretch>
            <a:fillRect/>
          </a:stretch>
        </p:blipFill>
        <p:spPr bwMode="auto">
          <a:xfrm>
            <a:off x="2285984" y="3143248"/>
            <a:ext cx="4286280" cy="214314"/>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l="15037" t="32486" r="16165" b="56182"/>
          <a:stretch>
            <a:fillRect/>
          </a:stretch>
        </p:blipFill>
        <p:spPr bwMode="auto">
          <a:xfrm>
            <a:off x="2285984" y="3857628"/>
            <a:ext cx="4357718" cy="785818"/>
          </a:xfrm>
          <a:prstGeom prst="rect">
            <a:avLst/>
          </a:prstGeom>
          <a:noFill/>
          <a:ln w="9525">
            <a:noFill/>
            <a:miter lim="800000"/>
            <a:headEnd/>
            <a:tailEnd/>
          </a:ln>
          <a:effectLst/>
        </p:spPr>
      </p:pic>
      <p:pic>
        <p:nvPicPr>
          <p:cNvPr id="10" name="Picture 4"/>
          <p:cNvPicPr>
            <a:picLocks noChangeAspect="1" noChangeArrowheads="1"/>
          </p:cNvPicPr>
          <p:nvPr/>
        </p:nvPicPr>
        <p:blipFill>
          <a:blip r:embed="rId4"/>
          <a:srcRect l="15037" t="63502" r="16165" b="34547"/>
          <a:stretch>
            <a:fillRect/>
          </a:stretch>
        </p:blipFill>
        <p:spPr bwMode="auto">
          <a:xfrm>
            <a:off x="2286935" y="4612962"/>
            <a:ext cx="4357718" cy="135256"/>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l="13534" t="29877" r="17669" b="59821"/>
          <a:stretch>
            <a:fillRect/>
          </a:stretch>
        </p:blipFill>
        <p:spPr bwMode="auto">
          <a:xfrm>
            <a:off x="2285984" y="5357826"/>
            <a:ext cx="4357718" cy="714380"/>
          </a:xfrm>
          <a:prstGeom prst="rect">
            <a:avLst/>
          </a:prstGeom>
          <a:noFill/>
          <a:ln w="9525">
            <a:noFill/>
            <a:miter lim="800000"/>
            <a:headEnd/>
            <a:tailEnd/>
          </a:ln>
          <a:effectLst/>
        </p:spPr>
      </p:pic>
      <p:pic>
        <p:nvPicPr>
          <p:cNvPr id="12" name="Picture 5"/>
          <p:cNvPicPr>
            <a:picLocks noChangeAspect="1" noChangeArrowheads="1"/>
          </p:cNvPicPr>
          <p:nvPr/>
        </p:nvPicPr>
        <p:blipFill>
          <a:blip r:embed="rId5"/>
          <a:srcRect l="13534" t="60646" r="17669" b="37156"/>
          <a:stretch>
            <a:fillRect/>
          </a:stretch>
        </p:blipFill>
        <p:spPr bwMode="auto">
          <a:xfrm>
            <a:off x="2285984" y="6081727"/>
            <a:ext cx="4357718" cy="152400"/>
          </a:xfrm>
          <a:prstGeom prst="rect">
            <a:avLst/>
          </a:prstGeom>
          <a:noFill/>
          <a:ln w="9525">
            <a:noFill/>
            <a:miter lim="800000"/>
            <a:headEnd/>
            <a:tailEnd/>
          </a:ln>
          <a:effectLst/>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3006</TotalTime>
  <Words>3817</Words>
  <Application>Microsoft Office PowerPoint</Application>
  <PresentationFormat>Presentación en pantalla (4:3)</PresentationFormat>
  <Paragraphs>466</Paragraphs>
  <Slides>48</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48</vt:i4>
      </vt:variant>
    </vt:vector>
  </HeadingPairs>
  <TitlesOfParts>
    <vt:vector size="55" baseType="lpstr">
      <vt:lpstr>Arial</vt:lpstr>
      <vt:lpstr>Calibri</vt:lpstr>
      <vt:lpstr>Georgia</vt:lpstr>
      <vt:lpstr>Trebuchet MS</vt:lpstr>
      <vt:lpstr>Wingdings</vt:lpstr>
      <vt:lpstr>Wingdings 2</vt:lpstr>
      <vt:lpstr>Urbano</vt:lpstr>
      <vt:lpstr>Tema 4: Estadístiques del mercat laboral</vt:lpstr>
      <vt:lpstr>Guia</vt:lpstr>
      <vt:lpstr>0. Conceptes bàsics previs</vt:lpstr>
      <vt:lpstr>1. Introducció</vt:lpstr>
      <vt:lpstr>2. Població activa</vt:lpstr>
      <vt:lpstr>2. Població activa</vt:lpstr>
      <vt:lpstr>3. Població ocupada</vt:lpstr>
      <vt:lpstr>3. Població ocupada</vt:lpstr>
      <vt:lpstr>3. Població ocupada</vt:lpstr>
      <vt:lpstr>3. Població ocupada</vt:lpstr>
      <vt:lpstr>3. Població ocupada</vt:lpstr>
      <vt:lpstr>3. Població ocupada</vt:lpstr>
      <vt:lpstr>3. Població ocupada</vt:lpstr>
      <vt:lpstr>3. Població ocupada</vt:lpstr>
      <vt:lpstr>4. Població desocupada</vt:lpstr>
      <vt:lpstr>4. Població desocupada</vt:lpstr>
      <vt:lpstr>4. Població desocupada</vt:lpstr>
      <vt:lpstr>4. Població desocupada</vt:lpstr>
      <vt:lpstr>5. Llars</vt:lpstr>
      <vt:lpstr>5. Llars</vt:lpstr>
      <vt:lpstr>5. Llars</vt:lpstr>
      <vt:lpstr>5. Llars</vt:lpstr>
      <vt:lpstr>6. Factors de risc a la feina, atur en la segona generació d’immigrants, entrada de joves al mercat laboral</vt:lpstr>
      <vt:lpstr>6. Factors de risc a la feina, atur en la segona generació d’immigrants, entrada de joves al mercat laboral</vt:lpstr>
      <vt:lpstr>6. Factors de risc a la feina, atur en la segona generació d’immigrants, entrada de joves al mercat laboral</vt:lpstr>
      <vt:lpstr>6. Factors de risc a la feina, atur en la segona generació d’immigrants, entrada de joves al mercat laboral</vt:lpstr>
      <vt:lpstr>7. Oferta de treball</vt:lpstr>
      <vt:lpstr>7. Oferta de treball</vt:lpstr>
      <vt:lpstr>7. Oferta de treball</vt:lpstr>
      <vt:lpstr>7. Oferta de treball</vt:lpstr>
      <vt:lpstr>8. Retribucions</vt:lpstr>
      <vt:lpstr>8. Retribucions</vt:lpstr>
      <vt:lpstr>8. Retribucions</vt:lpstr>
      <vt:lpstr>8. Retribucions</vt:lpstr>
      <vt:lpstr>8. Retribucions</vt:lpstr>
      <vt:lpstr>8. Retribucions</vt:lpstr>
      <vt:lpstr>8. Retribucions</vt:lpstr>
      <vt:lpstr>8. Retribucions</vt:lpstr>
      <vt:lpstr>9. Costos laborals</vt:lpstr>
      <vt:lpstr>9. Costos laborals</vt:lpstr>
      <vt:lpstr>9. Costos laborals</vt:lpstr>
      <vt:lpstr>9. Costos laborals</vt:lpstr>
      <vt:lpstr>10. Polítiques del mercat laboral</vt:lpstr>
      <vt:lpstr>10. Polítiques del mercat laboral</vt:lpstr>
      <vt:lpstr>10. Polítiques del mercat laboral</vt:lpstr>
      <vt:lpstr>10. Polítiques del mercat laboral</vt:lpstr>
      <vt:lpstr>10. Polítiques del mercat laboral</vt:lpstr>
      <vt:lpstr>Annex</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Llei 23/1998, de 30 de desembre, d’estadística de Catalunya</dc:title>
  <dc:creator>usuario</dc:creator>
  <cp:lastModifiedBy>Marc Rusiñol de Rueda</cp:lastModifiedBy>
  <cp:revision>240</cp:revision>
  <dcterms:created xsi:type="dcterms:W3CDTF">2016-02-06T11:08:06Z</dcterms:created>
  <dcterms:modified xsi:type="dcterms:W3CDTF">2016-04-29T15:40:25Z</dcterms:modified>
</cp:coreProperties>
</file>